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310" r:id="rId19"/>
    <p:sldId id="277" r:id="rId20"/>
    <p:sldId id="279" r:id="rId21"/>
    <p:sldId id="280" r:id="rId22"/>
    <p:sldId id="281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25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166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AC89-6D9F-4F52-8A8F-5C9C4E658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1D2F7-90D2-4D3E-BD49-1DBD642EE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F06EA-C150-4074-9AC3-9E7819361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DDD4-7508-4F01-8B30-9954D9AB10F3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6A7F5-C696-492D-9FD9-C74300FF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5CEF3-ED5A-40E3-B5E4-19E43166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44E8-C72B-437D-9CA5-26C02F540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1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1297-E095-44BA-8EB2-201EE450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E40B80-26A2-413D-AF9C-F69ECF2C00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DCD6D-027B-42A4-8FB2-B7175683F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DDD4-7508-4F01-8B30-9954D9AB10F3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28DAE-0CE1-438A-B445-A1FA023B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821B6-4C1C-438B-BE13-89D22DDF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44E8-C72B-437D-9CA5-26C02F540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FA05F0-C4F1-4CB2-AD83-E6DCF7F999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ED1935-4CD6-446F-8C2E-3FA33C7BF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49D2E-A9D9-4C69-A33C-A3F4E1AE5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DDD4-7508-4F01-8B30-9954D9AB10F3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0F818-D173-47DA-A9B8-7A13B30B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B1E5F-C3E8-4EEF-BDB1-6B6464C4E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44E8-C72B-437D-9CA5-26C02F540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35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77472" y="2691737"/>
            <a:ext cx="4237057" cy="73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33" b="0" i="0">
                <a:solidFill>
                  <a:schemeClr val="bg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58096" y="3948685"/>
            <a:ext cx="10875805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1035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731247" y="290580"/>
            <a:ext cx="2187045" cy="284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bk object 17"/>
          <p:cNvSpPr/>
          <p:nvPr/>
        </p:nvSpPr>
        <p:spPr>
          <a:xfrm>
            <a:off x="9144000" y="79247"/>
            <a:ext cx="680720" cy="680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bk object 18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bk object 19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bk object 20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bk object 21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bk object 22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bk object 23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67" b="0" i="0">
                <a:solidFill>
                  <a:schemeClr val="bg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1/12/2019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032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35BB-5D09-4172-9B67-5EC164ED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13A6D-3080-4FCE-B1B5-3514B435F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2572B-E196-414D-B8F3-E64D5F843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DDD4-7508-4F01-8B30-9954D9AB10F3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A2920-F1DC-4AFE-BB0D-E19BACDE6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F3642-0671-4DA1-A864-7C10D636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44E8-C72B-437D-9CA5-26C02F540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02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A66F-F4A0-4CD3-B532-CE0BD3E7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9F735-78B6-4A8F-8A03-7A82FE111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1BDE9-0EB5-48F2-A6FC-65E2744E9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DDD4-7508-4F01-8B30-9954D9AB10F3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5E745-6846-4BB9-A77A-DECF02EB1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95F18-D0A4-4DA9-A8CA-9AD7EA3F9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44E8-C72B-437D-9CA5-26C02F540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5255C-81ED-420B-8E93-E7D084189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9DB0E-4AC0-422E-BCDF-53D5897184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79654-F8BB-4CDA-9E3E-DB6EFC18A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34C86-17B2-4E79-8022-55A8D1BE7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DDD4-7508-4F01-8B30-9954D9AB10F3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795ED-3802-42FD-9D44-5E4DA710D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5D19E-82FA-471B-AF2A-463BBA4D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44E8-C72B-437D-9CA5-26C02F540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6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82173-3B24-4ED2-B406-4C7EC47A4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1B733-712B-48EC-9B71-D532B8128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13962-E1D1-48C0-A415-16BD6A893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E519F3-2C9B-4538-B2FC-7F7DAF5E4B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C5E24-C7F8-4DF8-9A7A-17D8D4510C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13EC7-833C-451F-9EA9-7FDF9EB20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DDD4-7508-4F01-8B30-9954D9AB10F3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91510A-7513-4C2E-8BBA-F8175705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7DB1C9-D167-4E04-8B76-A8319272A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44E8-C72B-437D-9CA5-26C02F540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83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F64D0-4A02-4310-8E53-E14DAC24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923C9-F203-4A80-A68C-1292CE64A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DDD4-7508-4F01-8B30-9954D9AB10F3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E3EB3-5E22-4A38-A99F-663A9B2C7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B13A7-DF79-4E1F-BBA9-B0A8ACE41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44E8-C72B-437D-9CA5-26C02F540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1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BC1C5F-0448-49D5-9CE3-4FD70B160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DDD4-7508-4F01-8B30-9954D9AB10F3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F43E83-91C9-4CCE-86CF-E665C6E24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B22B3-141E-4E83-B21C-99A01EF4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44E8-C72B-437D-9CA5-26C02F540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04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37BE4-DE3B-463B-80D6-6AFB101D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60068-B3B4-4F10-B9C3-08109B849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54E1CC-1606-408D-89CD-8048C3FAE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23FC9-80EA-4A44-87ED-6C96222F8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DDD4-7508-4F01-8B30-9954D9AB10F3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AB04A-B78D-40ED-BAFA-753D05009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98450-5E00-46E1-9703-76B9FC42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44E8-C72B-437D-9CA5-26C02F540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6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84D95-0B91-4A7F-B127-72DBCA89A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49D8AE-CE1E-47B5-A5B6-92141F5BEB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9AD03-EFBE-410B-A8E1-39B90DC88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65930-B775-4858-91FF-8ED985A97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DDD4-7508-4F01-8B30-9954D9AB10F3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C5B24-76F9-4C95-BD2F-43A5FCA93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F0D3A-716E-4584-ACA5-9CE17E41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744E8-C72B-437D-9CA5-26C02F540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25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D625A2-9EBA-4761-AADC-B8724C4F5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AC57E-E02E-484F-843B-95AB13003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9D397-9FAA-42F0-BF3C-FFE0B0D4C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1DDD4-7508-4F01-8B30-9954D9AB10F3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E44E8-6398-41A4-B5C0-B01CC4184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E6FF5-0051-4A77-BC7E-DF5770261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744E8-C72B-437D-9CA5-26C02F540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20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s.microsoft.com/winfx/2009/xaml" TargetMode="External"/><Relationship Id="rId7" Type="http://schemas.openxmlformats.org/officeDocument/2006/relationships/image" Target="../media/image64.png"/><Relationship Id="rId2" Type="http://schemas.openxmlformats.org/officeDocument/2006/relationships/hyperlink" Target="http://xamarin.com/schemas/2014/form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sualstudio.com/" TargetMode="Externa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hyperlink" Target="http://bit.ly/1R7YmH8" TargetMode="External"/><Relationship Id="rId7" Type="http://schemas.openxmlformats.org/officeDocument/2006/relationships/image" Target="../media/image128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hyperlink" Target="http://bit.ly/2nsGf7i" TargetMode="External"/><Relationship Id="rId4" Type="http://schemas.openxmlformats.org/officeDocument/2006/relationships/hyperlink" Target="http://bit.ly/1PjDlFz" TargetMode="External"/><Relationship Id="rId9" Type="http://schemas.openxmlformats.org/officeDocument/2006/relationships/image" Target="../media/image130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03E64E4-70C0-492F-B21E-417C2AED7982}"/>
              </a:ext>
            </a:extLst>
          </p:cNvPr>
          <p:cNvSpPr txBox="1">
            <a:spLocks/>
          </p:cNvSpPr>
          <p:nvPr/>
        </p:nvSpPr>
        <p:spPr>
          <a:xfrm>
            <a:off x="274703" y="2117165"/>
            <a:ext cx="11887135" cy="1837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Native iOS &amp; Android </a:t>
            </a:r>
            <a:br>
              <a:rPr lang="en-US" sz="54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54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 with Xamarin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EEE0F3F-0B9B-4D24-839D-982A83C1F02E}"/>
              </a:ext>
            </a:extLst>
          </p:cNvPr>
          <p:cNvSpPr txBox="1">
            <a:spLocks/>
          </p:cNvSpPr>
          <p:nvPr/>
        </p:nvSpPr>
        <p:spPr>
          <a:xfrm>
            <a:off x="276540" y="5783262"/>
            <a:ext cx="9142098" cy="90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Eng Teong Cheah</a:t>
            </a:r>
          </a:p>
          <a:p>
            <a:pPr algn="l"/>
            <a:r>
              <a:rPr lang="en-US" sz="20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2000" dirty="0" err="1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walkercet</a:t>
            </a:r>
            <a:endParaRPr lang="en-US" sz="20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/>
            <a:r>
              <a:rPr lang="en-US" sz="20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MVP in Developer Technologies</a:t>
            </a:r>
          </a:p>
        </p:txBody>
      </p:sp>
    </p:spTree>
    <p:extLst>
      <p:ext uri="{BB962C8B-B14F-4D97-AF65-F5344CB8AC3E}">
        <p14:creationId xmlns:p14="http://schemas.microsoft.com/office/powerpoint/2010/main" val="3442689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683344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6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Traditional </a:t>
            </a:r>
            <a:r>
              <a:rPr sz="4800" spc="-2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approach [pros]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22297" y="2755122"/>
            <a:ext cx="1833049" cy="3755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7660749" y="2751466"/>
            <a:ext cx="2005439" cy="3856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5059131" y="2816046"/>
            <a:ext cx="2013752" cy="3666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714587" y="1647612"/>
            <a:ext cx="10991427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spc="-40" dirty="0">
                <a:solidFill>
                  <a:srgbClr val="505050"/>
                </a:solidFill>
                <a:latin typeface="Segoe UI Light"/>
                <a:cs typeface="Segoe UI Light"/>
              </a:rPr>
              <a:t>Traditional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apps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typically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follow each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platform's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user-experience guidelines 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for things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like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navigation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style,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page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layout,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settings,</a:t>
            </a:r>
            <a:r>
              <a:rPr sz="2667" spc="47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etc.</a:t>
            </a:r>
          </a:p>
        </p:txBody>
      </p:sp>
      <p:sp>
        <p:nvSpPr>
          <p:cNvPr id="13" name="object 13"/>
          <p:cNvSpPr/>
          <p:nvPr/>
        </p:nvSpPr>
        <p:spPr>
          <a:xfrm>
            <a:off x="2736088" y="5790185"/>
            <a:ext cx="1595120" cy="226060"/>
          </a:xfrm>
          <a:custGeom>
            <a:avLst/>
            <a:gdLst/>
            <a:ahLst/>
            <a:cxnLst/>
            <a:rect l="l" t="t" r="r" b="b"/>
            <a:pathLst>
              <a:path w="1196339" h="169545">
                <a:moveTo>
                  <a:pt x="0" y="169164"/>
                </a:moveTo>
                <a:lnTo>
                  <a:pt x="1196340" y="169164"/>
                </a:lnTo>
                <a:lnTo>
                  <a:pt x="1196340" y="0"/>
                </a:lnTo>
                <a:lnTo>
                  <a:pt x="0" y="0"/>
                </a:lnTo>
                <a:lnTo>
                  <a:pt x="0" y="169164"/>
                </a:lnTo>
                <a:close/>
              </a:path>
            </a:pathLst>
          </a:custGeom>
          <a:ln w="28956">
            <a:solidFill>
              <a:srgbClr val="A239A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946647" y="5641847"/>
            <a:ext cx="266700" cy="240453"/>
          </a:xfrm>
          <a:custGeom>
            <a:avLst/>
            <a:gdLst/>
            <a:ahLst/>
            <a:cxnLst/>
            <a:rect l="l" t="t" r="r" b="b"/>
            <a:pathLst>
              <a:path w="200025" h="180339">
                <a:moveTo>
                  <a:pt x="0" y="179831"/>
                </a:moveTo>
                <a:lnTo>
                  <a:pt x="199644" y="179831"/>
                </a:lnTo>
                <a:lnTo>
                  <a:pt x="199644" y="0"/>
                </a:lnTo>
                <a:lnTo>
                  <a:pt x="0" y="0"/>
                </a:lnTo>
                <a:lnTo>
                  <a:pt x="0" y="179831"/>
                </a:lnTo>
                <a:close/>
              </a:path>
            </a:pathLst>
          </a:custGeom>
          <a:ln w="28956">
            <a:solidFill>
              <a:srgbClr val="A239A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7801863" y="3225801"/>
            <a:ext cx="266700" cy="237913"/>
          </a:xfrm>
          <a:custGeom>
            <a:avLst/>
            <a:gdLst/>
            <a:ahLst/>
            <a:cxnLst/>
            <a:rect l="l" t="t" r="r" b="b"/>
            <a:pathLst>
              <a:path w="200025" h="178435">
                <a:moveTo>
                  <a:pt x="0" y="178307"/>
                </a:moveTo>
                <a:lnTo>
                  <a:pt x="199644" y="178307"/>
                </a:lnTo>
                <a:lnTo>
                  <a:pt x="199644" y="0"/>
                </a:lnTo>
                <a:lnTo>
                  <a:pt x="0" y="0"/>
                </a:lnTo>
                <a:lnTo>
                  <a:pt x="0" y="178307"/>
                </a:lnTo>
                <a:close/>
              </a:path>
            </a:pathLst>
          </a:custGeom>
          <a:ln w="28956">
            <a:solidFill>
              <a:srgbClr val="A239A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 txBox="1"/>
          <p:nvPr/>
        </p:nvSpPr>
        <p:spPr>
          <a:xfrm>
            <a:off x="260638" y="3723978"/>
            <a:ext cx="2130213" cy="186375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E.g.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implement  the navigation  style that 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users  </a:t>
            </a:r>
            <a:r>
              <a:rPr sz="2400" spc="-40" dirty="0">
                <a:solidFill>
                  <a:srgbClr val="505050"/>
                </a:solidFill>
                <a:latin typeface="Segoe UI Light"/>
                <a:cs typeface="Segoe UI Light"/>
              </a:rPr>
              <a:t>of 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each</a:t>
            </a:r>
            <a:r>
              <a:rPr sz="2400" spc="-8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platform  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expect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585247" y="3408581"/>
            <a:ext cx="2340800" cy="1954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6087871" y="3405631"/>
            <a:ext cx="3192272" cy="2170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714587" y="1647612"/>
            <a:ext cx="10229427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Xamarin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is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an app-development platform that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lets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you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build </a:t>
            </a:r>
            <a:r>
              <a:rPr sz="2667" spc="7" dirty="0">
                <a:solidFill>
                  <a:srgbClr val="505050"/>
                </a:solidFill>
                <a:latin typeface="Segoe UI Light"/>
                <a:cs typeface="Segoe UI Light"/>
              </a:rPr>
              <a:t>apps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for  many operating systems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from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single,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shared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code base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444838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is</a:t>
            </a:r>
            <a:r>
              <a:rPr sz="4800" spc="-8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Xamarin?</a:t>
            </a:r>
          </a:p>
        </p:txBody>
      </p:sp>
      <p:sp>
        <p:nvSpPr>
          <p:cNvPr id="12" name="object 12"/>
          <p:cNvSpPr/>
          <p:nvPr/>
        </p:nvSpPr>
        <p:spPr>
          <a:xfrm>
            <a:off x="2950464" y="3488943"/>
            <a:ext cx="3586480" cy="2017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136895" y="4226560"/>
            <a:ext cx="991616" cy="1322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3035807" y="4395215"/>
            <a:ext cx="2470911" cy="13898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412240" y="4446015"/>
            <a:ext cx="1800352" cy="12049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688848" y="4795520"/>
            <a:ext cx="892048" cy="8940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1003807" y="5086095"/>
            <a:ext cx="258063" cy="325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9436609" y="3736847"/>
            <a:ext cx="2235188" cy="15219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10982959" y="4315968"/>
            <a:ext cx="694943" cy="1353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9678415" y="4811776"/>
            <a:ext cx="554735" cy="6807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14588" y="1647613"/>
            <a:ext cx="10579945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spc="-120" dirty="0">
                <a:solidFill>
                  <a:srgbClr val="505050"/>
                </a:solidFill>
                <a:latin typeface="Segoe UI Light"/>
                <a:cs typeface="Segoe UI Light"/>
              </a:rPr>
              <a:t>You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use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Visual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Studio,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C#, and the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.NET Libraries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to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build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Xamarin</a:t>
            </a:r>
            <a:r>
              <a:rPr sz="2667" spc="29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apps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352721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sz="4800" spc="-8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13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tools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079487" y="2775711"/>
          <a:ext cx="4006426" cy="2844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3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marR="32384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900" b="0" spc="-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System.Net</a:t>
                      </a:r>
                      <a:endParaRPr sz="1900">
                        <a:latin typeface="Segoe UI Light"/>
                        <a:cs typeface="Segoe UI Light"/>
                      </a:endParaRPr>
                    </a:p>
                  </a:txBody>
                  <a:tcPr marL="0" marR="0" marT="97367" marB="0">
                    <a:lnR w="79248">
                      <a:solidFill>
                        <a:srgbClr val="FFFFFF"/>
                      </a:solidFill>
                      <a:prstDash val="solid"/>
                    </a:lnR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900" b="0" spc="-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System</a:t>
                      </a:r>
                      <a:endParaRPr sz="1900">
                        <a:latin typeface="Segoe UI Light"/>
                        <a:cs typeface="Segoe UI Light"/>
                      </a:endParaRPr>
                    </a:p>
                  </a:txBody>
                  <a:tcPr marL="0" marR="0" marT="97367" marB="0">
                    <a:lnL w="79248">
                      <a:solidFill>
                        <a:srgbClr val="FFFFFF"/>
                      </a:solidFill>
                      <a:prstDash val="solid"/>
                    </a:lnL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279">
                <a:tc>
                  <a:txBody>
                    <a:bodyPr/>
                    <a:lstStyle/>
                    <a:p>
                      <a:pPr marR="3111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900" b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System.Data</a:t>
                      </a:r>
                      <a:endParaRPr sz="1900">
                        <a:latin typeface="Segoe UI Light"/>
                        <a:cs typeface="Segoe UI Light"/>
                      </a:endParaRPr>
                    </a:p>
                  </a:txBody>
                  <a:tcPr marL="0" marR="0" marT="148167" marB="0">
                    <a:lnR w="79248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900" b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System.Windows</a:t>
                      </a:r>
                      <a:endParaRPr sz="1900">
                        <a:latin typeface="Segoe UI Light"/>
                        <a:cs typeface="Segoe UI Light"/>
                      </a:endParaRPr>
                    </a:p>
                  </a:txBody>
                  <a:tcPr marL="0" marR="0" marT="148167" marB="0">
                    <a:lnL w="79248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900" b="0" spc="-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System.IO</a:t>
                      </a:r>
                      <a:endParaRPr sz="1900">
                        <a:latin typeface="Segoe UI Light"/>
                        <a:cs typeface="Segoe UI Light"/>
                      </a:endParaRPr>
                    </a:p>
                  </a:txBody>
                  <a:tcPr marL="0" marR="0" marT="148167" marB="0">
                    <a:lnR w="79248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900" b="0" spc="-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System.Linq</a:t>
                      </a:r>
                      <a:endParaRPr sz="1900">
                        <a:latin typeface="Segoe UI Light"/>
                        <a:cs typeface="Segoe UI Light"/>
                      </a:endParaRPr>
                    </a:p>
                  </a:txBody>
                  <a:tcPr marL="0" marR="0" marT="148167" marB="0">
                    <a:lnL w="79248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0">
                <a:tc>
                  <a:txBody>
                    <a:bodyPr/>
                    <a:lstStyle/>
                    <a:p>
                      <a:pPr marR="3175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900" b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System.Numerics</a:t>
                      </a:r>
                      <a:endParaRPr sz="1900">
                        <a:latin typeface="Segoe UI Light"/>
                        <a:cs typeface="Segoe UI Light"/>
                      </a:endParaRPr>
                    </a:p>
                  </a:txBody>
                  <a:tcPr marL="0" marR="0" marT="148167" marB="0">
                    <a:lnR w="79248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marL="4064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900" b="0" spc="-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System.Core</a:t>
                      </a:r>
                      <a:endParaRPr sz="1900">
                        <a:latin typeface="Segoe UI Light"/>
                        <a:cs typeface="Segoe UI Light"/>
                      </a:endParaRPr>
                    </a:p>
                  </a:txBody>
                  <a:tcPr marL="0" marR="0" marT="148167" marB="0">
                    <a:lnL w="79248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900" b="0" spc="-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System.Xml</a:t>
                      </a:r>
                      <a:endParaRPr sz="1900">
                        <a:latin typeface="Segoe UI Light"/>
                        <a:cs typeface="Segoe UI Light"/>
                      </a:endParaRPr>
                    </a:p>
                  </a:txBody>
                  <a:tcPr marL="0" marR="0" marT="148167" marB="0">
                    <a:lnR w="79248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767676"/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500" b="0" spc="-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System.ServiceModel</a:t>
                      </a:r>
                      <a:endParaRPr sz="1500">
                        <a:latin typeface="Segoe UI Light"/>
                        <a:cs typeface="Segoe UI Light"/>
                      </a:endParaRPr>
                    </a:p>
                  </a:txBody>
                  <a:tcPr marL="0" marR="0" marT="178647" marB="0">
                    <a:lnL w="79248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7676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1815805" y="3394101"/>
            <a:ext cx="1360116" cy="1354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1190480" y="5026084"/>
            <a:ext cx="261789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540" algn="ctr">
              <a:spcBef>
                <a:spcPts val="133"/>
              </a:spcBef>
            </a:pP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Visual</a:t>
            </a:r>
            <a:r>
              <a:rPr sz="2400" spc="-2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Studio</a:t>
            </a:r>
            <a:endParaRPr sz="2400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algn="ctr">
              <a:spcBef>
                <a:spcPts val="7"/>
              </a:spcBef>
            </a:pP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for Windows or</a:t>
            </a:r>
            <a:r>
              <a:rPr sz="2400" spc="-8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Mac</a:t>
            </a:r>
          </a:p>
        </p:txBody>
      </p:sp>
      <p:sp>
        <p:nvSpPr>
          <p:cNvPr id="13" name="object 13"/>
          <p:cNvSpPr/>
          <p:nvPr/>
        </p:nvSpPr>
        <p:spPr>
          <a:xfrm>
            <a:off x="4533393" y="3364992"/>
            <a:ext cx="1457113" cy="1459653"/>
          </a:xfrm>
          <a:custGeom>
            <a:avLst/>
            <a:gdLst/>
            <a:ahLst/>
            <a:cxnLst/>
            <a:rect l="l" t="t" r="r" b="b"/>
            <a:pathLst>
              <a:path w="1092835" h="1094739">
                <a:moveTo>
                  <a:pt x="546353" y="0"/>
                </a:moveTo>
                <a:lnTo>
                  <a:pt x="499211" y="2008"/>
                </a:lnTo>
                <a:lnTo>
                  <a:pt x="453182" y="7924"/>
                </a:lnTo>
                <a:lnTo>
                  <a:pt x="408431" y="17583"/>
                </a:lnTo>
                <a:lnTo>
                  <a:pt x="365121" y="30821"/>
                </a:lnTo>
                <a:lnTo>
                  <a:pt x="323418" y="47473"/>
                </a:lnTo>
                <a:lnTo>
                  <a:pt x="283484" y="67376"/>
                </a:lnTo>
                <a:lnTo>
                  <a:pt x="245484" y="90364"/>
                </a:lnTo>
                <a:lnTo>
                  <a:pt x="209581" y="116274"/>
                </a:lnTo>
                <a:lnTo>
                  <a:pt x="175941" y="144941"/>
                </a:lnTo>
                <a:lnTo>
                  <a:pt x="144725" y="176202"/>
                </a:lnTo>
                <a:lnTo>
                  <a:pt x="116100" y="209890"/>
                </a:lnTo>
                <a:lnTo>
                  <a:pt x="90228" y="245844"/>
                </a:lnTo>
                <a:lnTo>
                  <a:pt x="67274" y="283897"/>
                </a:lnTo>
                <a:lnTo>
                  <a:pt x="47401" y="323886"/>
                </a:lnTo>
                <a:lnTo>
                  <a:pt x="30774" y="365646"/>
                </a:lnTo>
                <a:lnTo>
                  <a:pt x="17556" y="409014"/>
                </a:lnTo>
                <a:lnTo>
                  <a:pt x="7912" y="453824"/>
                </a:lnTo>
                <a:lnTo>
                  <a:pt x="2005" y="499913"/>
                </a:lnTo>
                <a:lnTo>
                  <a:pt x="0" y="547116"/>
                </a:lnTo>
                <a:lnTo>
                  <a:pt x="2005" y="594318"/>
                </a:lnTo>
                <a:lnTo>
                  <a:pt x="7912" y="640407"/>
                </a:lnTo>
                <a:lnTo>
                  <a:pt x="17556" y="685217"/>
                </a:lnTo>
                <a:lnTo>
                  <a:pt x="30774" y="728585"/>
                </a:lnTo>
                <a:lnTo>
                  <a:pt x="47401" y="770345"/>
                </a:lnTo>
                <a:lnTo>
                  <a:pt x="67274" y="810334"/>
                </a:lnTo>
                <a:lnTo>
                  <a:pt x="90228" y="848387"/>
                </a:lnTo>
                <a:lnTo>
                  <a:pt x="116100" y="884341"/>
                </a:lnTo>
                <a:lnTo>
                  <a:pt x="144725" y="918029"/>
                </a:lnTo>
                <a:lnTo>
                  <a:pt x="175941" y="949290"/>
                </a:lnTo>
                <a:lnTo>
                  <a:pt x="209581" y="977957"/>
                </a:lnTo>
                <a:lnTo>
                  <a:pt x="245484" y="1003867"/>
                </a:lnTo>
                <a:lnTo>
                  <a:pt x="283484" y="1026855"/>
                </a:lnTo>
                <a:lnTo>
                  <a:pt x="323418" y="1046758"/>
                </a:lnTo>
                <a:lnTo>
                  <a:pt x="365121" y="1063410"/>
                </a:lnTo>
                <a:lnTo>
                  <a:pt x="408431" y="1076648"/>
                </a:lnTo>
                <a:lnTo>
                  <a:pt x="453182" y="1086307"/>
                </a:lnTo>
                <a:lnTo>
                  <a:pt x="499211" y="1092223"/>
                </a:lnTo>
                <a:lnTo>
                  <a:pt x="546353" y="1094232"/>
                </a:lnTo>
                <a:lnTo>
                  <a:pt x="593496" y="1092223"/>
                </a:lnTo>
                <a:lnTo>
                  <a:pt x="639525" y="1086307"/>
                </a:lnTo>
                <a:lnTo>
                  <a:pt x="684276" y="1076648"/>
                </a:lnTo>
                <a:lnTo>
                  <a:pt x="727586" y="1063410"/>
                </a:lnTo>
                <a:lnTo>
                  <a:pt x="769289" y="1046758"/>
                </a:lnTo>
                <a:lnTo>
                  <a:pt x="809223" y="1026855"/>
                </a:lnTo>
                <a:lnTo>
                  <a:pt x="847223" y="1003867"/>
                </a:lnTo>
                <a:lnTo>
                  <a:pt x="883126" y="977957"/>
                </a:lnTo>
                <a:lnTo>
                  <a:pt x="916766" y="949290"/>
                </a:lnTo>
                <a:lnTo>
                  <a:pt x="947982" y="918029"/>
                </a:lnTo>
                <a:lnTo>
                  <a:pt x="976607" y="884341"/>
                </a:lnTo>
                <a:lnTo>
                  <a:pt x="1002479" y="848387"/>
                </a:lnTo>
                <a:lnTo>
                  <a:pt x="1025433" y="810334"/>
                </a:lnTo>
                <a:lnTo>
                  <a:pt x="1045306" y="770345"/>
                </a:lnTo>
                <a:lnTo>
                  <a:pt x="1061933" y="728585"/>
                </a:lnTo>
                <a:lnTo>
                  <a:pt x="1075151" y="685217"/>
                </a:lnTo>
                <a:lnTo>
                  <a:pt x="1084795" y="640407"/>
                </a:lnTo>
                <a:lnTo>
                  <a:pt x="1090702" y="594318"/>
                </a:lnTo>
                <a:lnTo>
                  <a:pt x="1092707" y="547116"/>
                </a:lnTo>
                <a:lnTo>
                  <a:pt x="1090702" y="499913"/>
                </a:lnTo>
                <a:lnTo>
                  <a:pt x="1084795" y="453824"/>
                </a:lnTo>
                <a:lnTo>
                  <a:pt x="1075151" y="409014"/>
                </a:lnTo>
                <a:lnTo>
                  <a:pt x="1061933" y="365646"/>
                </a:lnTo>
                <a:lnTo>
                  <a:pt x="1045306" y="323886"/>
                </a:lnTo>
                <a:lnTo>
                  <a:pt x="1025433" y="283897"/>
                </a:lnTo>
                <a:lnTo>
                  <a:pt x="1002479" y="245844"/>
                </a:lnTo>
                <a:lnTo>
                  <a:pt x="976607" y="209890"/>
                </a:lnTo>
                <a:lnTo>
                  <a:pt x="947982" y="176202"/>
                </a:lnTo>
                <a:lnTo>
                  <a:pt x="916766" y="144941"/>
                </a:lnTo>
                <a:lnTo>
                  <a:pt x="883126" y="116274"/>
                </a:lnTo>
                <a:lnTo>
                  <a:pt x="847223" y="90364"/>
                </a:lnTo>
                <a:lnTo>
                  <a:pt x="809223" y="67376"/>
                </a:lnTo>
                <a:lnTo>
                  <a:pt x="769289" y="47473"/>
                </a:lnTo>
                <a:lnTo>
                  <a:pt x="727586" y="30821"/>
                </a:lnTo>
                <a:lnTo>
                  <a:pt x="684276" y="17583"/>
                </a:lnTo>
                <a:lnTo>
                  <a:pt x="639525" y="7924"/>
                </a:lnTo>
                <a:lnTo>
                  <a:pt x="593496" y="2008"/>
                </a:lnTo>
                <a:lnTo>
                  <a:pt x="546353" y="0"/>
                </a:lnTo>
                <a:close/>
              </a:path>
            </a:pathLst>
          </a:custGeom>
          <a:solidFill>
            <a:srgbClr val="00ACF1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4827694" y="3656583"/>
            <a:ext cx="867833" cy="83691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5333" spc="7" dirty="0">
                <a:solidFill>
                  <a:srgbClr val="FFFFFF"/>
                </a:solidFill>
                <a:latin typeface="Segoe UI Light"/>
                <a:cs typeface="Segoe UI Light"/>
              </a:rPr>
              <a:t>C#</a:t>
            </a:r>
            <a:endParaRPr sz="5333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877908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Xamarin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development</a:t>
            </a:r>
            <a:r>
              <a:rPr sz="4800" spc="-8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2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approaches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4587" y="1647613"/>
            <a:ext cx="8813800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Xamarin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offers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you two strategies: separate UI or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shared</a:t>
            </a:r>
            <a:r>
              <a:rPr sz="2667" spc="-3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UI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38783" y="2919985"/>
          <a:ext cx="4877645" cy="28773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8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7287">
                <a:tc>
                  <a:txBody>
                    <a:bodyPr/>
                    <a:lstStyle/>
                    <a:p>
                      <a:pPr marL="386715" marR="394970" indent="81915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900" b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iOS  C#</a:t>
                      </a:r>
                      <a:r>
                        <a:rPr sz="1900" b="0" spc="-9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 </a:t>
                      </a:r>
                      <a:r>
                        <a:rPr sz="1900" b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UI</a:t>
                      </a:r>
                      <a:endParaRPr sz="1900">
                        <a:latin typeface="Segoe UI Light"/>
                        <a:cs typeface="Segoe UI Light"/>
                      </a:endParaRPr>
                    </a:p>
                  </a:txBody>
                  <a:tcPr marL="0" marR="0" marT="15494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46FD4"/>
                    </a:solidFill>
                  </a:tcPr>
                </a:tc>
                <a:tc>
                  <a:txBody>
                    <a:bodyPr/>
                    <a:lstStyle/>
                    <a:p>
                      <a:pPr marL="402590" marR="265430" indent="-129539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900" b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Wi</a:t>
                      </a:r>
                      <a:r>
                        <a:rPr sz="1900" b="0" spc="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n</a:t>
                      </a:r>
                      <a:r>
                        <a:rPr sz="1900" b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dows  C#</a:t>
                      </a:r>
                      <a:r>
                        <a:rPr sz="1900" b="0" spc="-2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 </a:t>
                      </a:r>
                      <a:r>
                        <a:rPr sz="1900" b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UI</a:t>
                      </a:r>
                      <a:endParaRPr sz="1900">
                        <a:latin typeface="Segoe UI Light"/>
                        <a:cs typeface="Segoe UI Light"/>
                      </a:endParaRPr>
                    </a:p>
                  </a:txBody>
                  <a:tcPr marL="0" marR="0" marT="15494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AF0"/>
                    </a:solidFill>
                  </a:tcPr>
                </a:tc>
                <a:tc>
                  <a:txBody>
                    <a:bodyPr/>
                    <a:lstStyle/>
                    <a:p>
                      <a:pPr marL="402590" marR="289560" indent="-88900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900" b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And</a:t>
                      </a:r>
                      <a:r>
                        <a:rPr sz="1900" b="0" spc="-2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r</a:t>
                      </a:r>
                      <a:r>
                        <a:rPr sz="1900" b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o</a:t>
                      </a:r>
                      <a:r>
                        <a:rPr sz="1900" b="0" spc="-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id  </a:t>
                      </a:r>
                      <a:r>
                        <a:rPr sz="1900" b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C#</a:t>
                      </a:r>
                      <a:r>
                        <a:rPr sz="1900" b="0" spc="-3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 </a:t>
                      </a:r>
                      <a:r>
                        <a:rPr sz="1900" b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UI</a:t>
                      </a:r>
                      <a:endParaRPr sz="1900">
                        <a:latin typeface="Segoe UI Light"/>
                        <a:cs typeface="Segoe UI Light"/>
                      </a:endParaRPr>
                    </a:p>
                  </a:txBody>
                  <a:tcPr marL="0" marR="0" marT="154940" marB="0">
                    <a:lnL w="381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3C5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0024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300">
                        <a:latin typeface="Times New Roman"/>
                        <a:cs typeface="Times New Roman"/>
                      </a:endParaRPr>
                    </a:p>
                    <a:p>
                      <a:pPr marL="25907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200" b="0" spc="-1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Shared </a:t>
                      </a:r>
                      <a:r>
                        <a:rPr sz="3200" b="0" spc="-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C# business</a:t>
                      </a:r>
                      <a:r>
                        <a:rPr sz="3200" b="0" spc="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 </a:t>
                      </a:r>
                      <a:r>
                        <a:rPr sz="3200" b="0" spc="-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logic</a:t>
                      </a:r>
                      <a:endParaRPr sz="3200">
                        <a:latin typeface="Segoe UI Light"/>
                        <a:cs typeface="Segoe UI Light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2C3D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376415" y="2919984"/>
          <a:ext cx="4877645" cy="28752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8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946F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BA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A3C5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6119">
                <a:tc gridSpan="3">
                  <a:txBody>
                    <a:bodyPr/>
                    <a:lstStyle/>
                    <a:p>
                      <a:pPr marL="119507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Shared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C#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UI</a:t>
                      </a:r>
                      <a:endParaRPr sz="2400">
                        <a:latin typeface="Segoe UI Light"/>
                        <a:cs typeface="Segoe UI Light"/>
                      </a:endParaRPr>
                    </a:p>
                  </a:txBody>
                  <a:tcPr marL="0" marR="0" marT="161713" marB="0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C3D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9008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5300">
                        <a:latin typeface="Times New Roman"/>
                        <a:cs typeface="Times New Roman"/>
                      </a:endParaRPr>
                    </a:p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sz="3200" b="0" spc="-1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Shared </a:t>
                      </a:r>
                      <a:r>
                        <a:rPr sz="3200" b="0" spc="-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C# business</a:t>
                      </a:r>
                      <a:r>
                        <a:rPr sz="3200" b="0" spc="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 </a:t>
                      </a:r>
                      <a:r>
                        <a:rPr sz="3200" b="0" spc="-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logic</a:t>
                      </a:r>
                      <a:endParaRPr sz="3200">
                        <a:latin typeface="Segoe UI Light"/>
                        <a:cs typeface="Segoe UI Light"/>
                      </a:endParaRPr>
                    </a:p>
                  </a:txBody>
                  <a:tcPr marL="0" marR="0" marT="847" marB="0"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2C3D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182352" y="5834007"/>
            <a:ext cx="43891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Xamarin.iOS and</a:t>
            </a:r>
            <a:r>
              <a:rPr sz="2400" spc="-4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spc="-13" dirty="0">
                <a:solidFill>
                  <a:srgbClr val="505050"/>
                </a:solidFill>
                <a:latin typeface="Segoe UI Light"/>
                <a:cs typeface="Segoe UI Light"/>
              </a:rPr>
              <a:t>Xamarin.Android</a:t>
            </a:r>
            <a:endParaRPr sz="2400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48600" y="5834007"/>
            <a:ext cx="19320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solidFill>
                  <a:srgbClr val="505050"/>
                </a:solidFill>
                <a:latin typeface="Segoe UI Light"/>
                <a:cs typeface="Segoe UI Light"/>
              </a:rPr>
              <a:t>Xamarin.Forms</a:t>
            </a:r>
            <a:endParaRPr sz="2400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5362447" y="2919983"/>
            <a:ext cx="1956816" cy="39380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874606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Xamarin.iOS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</a:t>
            </a:r>
            <a:r>
              <a:rPr sz="4800" spc="-16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Xamarin.Android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46241" y="2962952"/>
            <a:ext cx="1773135" cy="362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225280" y="5586103"/>
            <a:ext cx="135805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7" dirty="0">
                <a:solidFill>
                  <a:srgbClr val="505050"/>
                </a:solidFill>
                <a:latin typeface="Segoe UI Light"/>
                <a:cs typeface="Segoe UI Light"/>
              </a:rPr>
              <a:t>Familiar</a:t>
            </a:r>
            <a:endParaRPr sz="2400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16933"/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navigation</a:t>
            </a:r>
            <a:endParaRPr sz="2400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54759" y="5923280"/>
            <a:ext cx="758613" cy="115993"/>
          </a:xfrm>
          <a:custGeom>
            <a:avLst/>
            <a:gdLst/>
            <a:ahLst/>
            <a:cxnLst/>
            <a:rect l="l" t="t" r="r" b="b"/>
            <a:pathLst>
              <a:path w="568960" h="86995">
                <a:moveTo>
                  <a:pt x="481584" y="0"/>
                </a:moveTo>
                <a:lnTo>
                  <a:pt x="481584" y="86867"/>
                </a:lnTo>
                <a:lnTo>
                  <a:pt x="539496" y="57911"/>
                </a:lnTo>
                <a:lnTo>
                  <a:pt x="496062" y="57911"/>
                </a:lnTo>
                <a:lnTo>
                  <a:pt x="496062" y="28955"/>
                </a:lnTo>
                <a:lnTo>
                  <a:pt x="539496" y="28955"/>
                </a:lnTo>
                <a:lnTo>
                  <a:pt x="481584" y="0"/>
                </a:lnTo>
                <a:close/>
              </a:path>
              <a:path w="568960" h="86995">
                <a:moveTo>
                  <a:pt x="481584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481584" y="57911"/>
                </a:lnTo>
                <a:lnTo>
                  <a:pt x="481584" y="28955"/>
                </a:lnTo>
                <a:close/>
              </a:path>
              <a:path w="568960" h="86995">
                <a:moveTo>
                  <a:pt x="539496" y="28955"/>
                </a:moveTo>
                <a:lnTo>
                  <a:pt x="496062" y="28955"/>
                </a:lnTo>
                <a:lnTo>
                  <a:pt x="496062" y="57911"/>
                </a:lnTo>
                <a:lnTo>
                  <a:pt x="539496" y="57911"/>
                </a:lnTo>
                <a:lnTo>
                  <a:pt x="568452" y="43433"/>
                </a:lnTo>
                <a:lnTo>
                  <a:pt x="539496" y="28955"/>
                </a:lnTo>
                <a:close/>
              </a:path>
            </a:pathLst>
          </a:custGeom>
          <a:solidFill>
            <a:srgbClr val="A239A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3993389" y="5558062"/>
            <a:ext cx="104224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" dirty="0">
                <a:solidFill>
                  <a:srgbClr val="505050"/>
                </a:solidFill>
                <a:latin typeface="Segoe UI Light"/>
                <a:cs typeface="Segoe UI Light"/>
              </a:rPr>
              <a:t>Familiar</a:t>
            </a:r>
            <a:endParaRPr sz="2400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16933">
              <a:spcBef>
                <a:spcPts val="7"/>
              </a:spcBef>
            </a:pPr>
            <a:r>
              <a:rPr sz="2400" spc="-13" dirty="0">
                <a:latin typeface="Segoe UI Light"/>
                <a:cs typeface="Segoe UI Light"/>
              </a:rPr>
              <a:t>controls</a:t>
            </a:r>
            <a:endParaRPr sz="2400" dirty="0">
              <a:latin typeface="Segoe UI Light"/>
              <a:cs typeface="Segoe UI Ligh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18023" y="5894832"/>
            <a:ext cx="1770380" cy="115993"/>
          </a:xfrm>
          <a:custGeom>
            <a:avLst/>
            <a:gdLst/>
            <a:ahLst/>
            <a:cxnLst/>
            <a:rect l="l" t="t" r="r" b="b"/>
            <a:pathLst>
              <a:path w="1327785" h="86995">
                <a:moveTo>
                  <a:pt x="1240663" y="0"/>
                </a:moveTo>
                <a:lnTo>
                  <a:pt x="1240663" y="86867"/>
                </a:lnTo>
                <a:lnTo>
                  <a:pt x="1298575" y="57911"/>
                </a:lnTo>
                <a:lnTo>
                  <a:pt x="1255141" y="57911"/>
                </a:lnTo>
                <a:lnTo>
                  <a:pt x="1255141" y="28955"/>
                </a:lnTo>
                <a:lnTo>
                  <a:pt x="1298575" y="28955"/>
                </a:lnTo>
                <a:lnTo>
                  <a:pt x="1240663" y="0"/>
                </a:lnTo>
                <a:close/>
              </a:path>
              <a:path w="1327785" h="86995">
                <a:moveTo>
                  <a:pt x="124066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240663" y="57911"/>
                </a:lnTo>
                <a:lnTo>
                  <a:pt x="1240663" y="28955"/>
                </a:lnTo>
                <a:close/>
              </a:path>
              <a:path w="1327785" h="86995">
                <a:moveTo>
                  <a:pt x="1298575" y="28955"/>
                </a:moveTo>
                <a:lnTo>
                  <a:pt x="1255141" y="28955"/>
                </a:lnTo>
                <a:lnTo>
                  <a:pt x="1255141" y="57911"/>
                </a:lnTo>
                <a:lnTo>
                  <a:pt x="1298575" y="57911"/>
                </a:lnTo>
                <a:lnTo>
                  <a:pt x="1327531" y="43433"/>
                </a:lnTo>
                <a:lnTo>
                  <a:pt x="1298575" y="28955"/>
                </a:lnTo>
                <a:close/>
              </a:path>
            </a:pathLst>
          </a:custGeom>
          <a:solidFill>
            <a:srgbClr val="A239A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7664704" y="4108703"/>
            <a:ext cx="4355253" cy="1486198"/>
          </a:xfrm>
          <a:prstGeom prst="rect">
            <a:avLst/>
          </a:prstGeom>
          <a:solidFill>
            <a:srgbClr val="F1F1F1"/>
          </a:solidFill>
          <a:ln w="9144">
            <a:solidFill>
              <a:srgbClr val="A4ADAD"/>
            </a:solidFill>
          </a:ln>
        </p:spPr>
        <p:txBody>
          <a:bodyPr vert="horz" wrap="square" lIns="0" tIns="49107" rIns="0" bIns="0" rtlCol="0">
            <a:spAutoFit/>
          </a:bodyPr>
          <a:lstStyle/>
          <a:p>
            <a:pPr marL="122764">
              <a:spcBef>
                <a:spcPts val="387"/>
              </a:spcBef>
            </a:pPr>
            <a:r>
              <a:rPr sz="1867" dirty="0">
                <a:solidFill>
                  <a:srgbClr val="0000FF"/>
                </a:solidFill>
                <a:latin typeface="Consolas"/>
                <a:cs typeface="Consolas"/>
              </a:rPr>
              <a:t>double </a:t>
            </a:r>
            <a:r>
              <a:rPr sz="1867" dirty="0">
                <a:solidFill>
                  <a:srgbClr val="212121"/>
                </a:solidFill>
                <a:latin typeface="Consolas"/>
                <a:cs typeface="Consolas"/>
              </a:rPr>
              <a:t>ComputeTax</a:t>
            </a:r>
            <a:r>
              <a:rPr sz="1867" dirty="0">
                <a:latin typeface="Consolas"/>
                <a:cs typeface="Consolas"/>
              </a:rPr>
              <a:t>(</a:t>
            </a:r>
            <a:r>
              <a:rPr sz="1867" dirty="0">
                <a:solidFill>
                  <a:srgbClr val="2B8FAE"/>
                </a:solidFill>
                <a:latin typeface="Consolas"/>
                <a:cs typeface="Consolas"/>
              </a:rPr>
              <a:t>Item</a:t>
            </a:r>
            <a:r>
              <a:rPr sz="1867" dirty="0">
                <a:latin typeface="Consolas"/>
                <a:cs typeface="Consolas"/>
              </a:rPr>
              <a:t>[]</a:t>
            </a:r>
            <a:r>
              <a:rPr sz="1867" spc="13" dirty="0">
                <a:latin typeface="Consolas"/>
                <a:cs typeface="Consolas"/>
              </a:rPr>
              <a:t> </a:t>
            </a:r>
            <a:r>
              <a:rPr sz="1867" spc="7" dirty="0">
                <a:solidFill>
                  <a:srgbClr val="212121"/>
                </a:solidFill>
                <a:latin typeface="Consolas"/>
                <a:cs typeface="Consolas"/>
              </a:rPr>
              <a:t>items</a:t>
            </a:r>
            <a:r>
              <a:rPr sz="1867" spc="7" dirty="0">
                <a:latin typeface="Consolas"/>
                <a:cs typeface="Consolas"/>
              </a:rPr>
              <a:t>)</a:t>
            </a:r>
            <a:endParaRPr sz="1867">
              <a:latin typeface="Consolas"/>
              <a:cs typeface="Consolas"/>
            </a:endParaRPr>
          </a:p>
          <a:p>
            <a:pPr marL="122764"/>
            <a:r>
              <a:rPr sz="1867" dirty="0">
                <a:latin typeface="Consolas"/>
                <a:cs typeface="Consolas"/>
              </a:rPr>
              <a:t>{</a:t>
            </a:r>
            <a:r>
              <a:rPr sz="1867" spc="-7" dirty="0">
                <a:latin typeface="Consolas"/>
                <a:cs typeface="Consolas"/>
              </a:rPr>
              <a:t> </a:t>
            </a:r>
            <a:r>
              <a:rPr sz="1867" dirty="0">
                <a:latin typeface="Consolas"/>
                <a:cs typeface="Consolas"/>
              </a:rPr>
              <a:t>...</a:t>
            </a:r>
            <a:endParaRPr sz="1867">
              <a:latin typeface="Consolas"/>
              <a:cs typeface="Consolas"/>
            </a:endParaRPr>
          </a:p>
          <a:p>
            <a:pPr marL="385224"/>
            <a:r>
              <a:rPr sz="1867" dirty="0">
                <a:solidFill>
                  <a:srgbClr val="0000FF"/>
                </a:solidFill>
                <a:latin typeface="Consolas"/>
                <a:cs typeface="Consolas"/>
              </a:rPr>
              <a:t>foreach </a:t>
            </a:r>
            <a:r>
              <a:rPr sz="1867" dirty="0">
                <a:latin typeface="Consolas"/>
                <a:cs typeface="Consolas"/>
              </a:rPr>
              <a:t>(</a:t>
            </a:r>
            <a:r>
              <a:rPr sz="1867" dirty="0">
                <a:solidFill>
                  <a:srgbClr val="0000FF"/>
                </a:solidFill>
                <a:latin typeface="Consolas"/>
                <a:cs typeface="Consolas"/>
              </a:rPr>
              <a:t>var </a:t>
            </a:r>
            <a:r>
              <a:rPr sz="1867" spc="-7" dirty="0">
                <a:solidFill>
                  <a:srgbClr val="212121"/>
                </a:solidFill>
                <a:latin typeface="Consolas"/>
                <a:cs typeface="Consolas"/>
              </a:rPr>
              <a:t>item </a:t>
            </a:r>
            <a:r>
              <a:rPr sz="1867" spc="7" dirty="0">
                <a:solidFill>
                  <a:srgbClr val="0000FF"/>
                </a:solidFill>
                <a:latin typeface="Consolas"/>
                <a:cs typeface="Consolas"/>
              </a:rPr>
              <a:t>in</a:t>
            </a:r>
            <a:r>
              <a:rPr sz="1867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67" dirty="0">
                <a:solidFill>
                  <a:srgbClr val="212121"/>
                </a:solidFill>
                <a:latin typeface="Consolas"/>
                <a:cs typeface="Consolas"/>
              </a:rPr>
              <a:t>items</a:t>
            </a:r>
            <a:r>
              <a:rPr sz="1867" dirty="0">
                <a:latin typeface="Consolas"/>
                <a:cs typeface="Consolas"/>
              </a:rPr>
              <a:t>)</a:t>
            </a:r>
            <a:endParaRPr sz="1867">
              <a:latin typeface="Consolas"/>
              <a:cs typeface="Consolas"/>
            </a:endParaRPr>
          </a:p>
          <a:p>
            <a:pPr marL="385224">
              <a:spcBef>
                <a:spcPts val="7"/>
              </a:spcBef>
            </a:pPr>
            <a:r>
              <a:rPr sz="1867" dirty="0">
                <a:solidFill>
                  <a:srgbClr val="212121"/>
                </a:solidFill>
                <a:latin typeface="Consolas"/>
                <a:cs typeface="Consolas"/>
              </a:rPr>
              <a:t>...</a:t>
            </a:r>
            <a:endParaRPr sz="1867">
              <a:latin typeface="Consolas"/>
              <a:cs typeface="Consolas"/>
            </a:endParaRPr>
          </a:p>
          <a:p>
            <a:pPr marL="122764"/>
            <a:r>
              <a:rPr sz="1867" dirty="0">
                <a:latin typeface="Consolas"/>
                <a:cs typeface="Consolas"/>
              </a:rPr>
              <a:t>}</a:t>
            </a:r>
            <a:endParaRPr sz="1867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4587" y="1647612"/>
            <a:ext cx="10233660" cy="198009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219281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Create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your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business logic once and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share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it across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platforms, while 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leveraging all </a:t>
            </a:r>
            <a:r>
              <a:rPr sz="2667" spc="-33" dirty="0">
                <a:solidFill>
                  <a:srgbClr val="505050"/>
                </a:solidFill>
                <a:latin typeface="Segoe UI Light"/>
                <a:cs typeface="Segoe UI Light"/>
              </a:rPr>
              <a:t>of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the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native controls/features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your users</a:t>
            </a:r>
            <a:r>
              <a:rPr sz="2667" spc="87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expect</a:t>
            </a:r>
          </a:p>
          <a:p>
            <a:pPr>
              <a:spcBef>
                <a:spcPts val="60"/>
              </a:spcBef>
            </a:pPr>
            <a:endParaRPr sz="4933" dirty="0">
              <a:latin typeface="Times New Roman"/>
              <a:cs typeface="Times New Roman"/>
            </a:endParaRPr>
          </a:p>
          <a:p>
            <a:pPr marR="6773" algn="r"/>
            <a:r>
              <a:rPr sz="2400" spc="-13" dirty="0">
                <a:latin typeface="Segoe UI Light"/>
                <a:cs typeface="Segoe UI Light"/>
              </a:rPr>
              <a:t>Shared </a:t>
            </a:r>
            <a:r>
              <a:rPr sz="2400" spc="-7" dirty="0">
                <a:latin typeface="Segoe UI Light"/>
                <a:cs typeface="Segoe UI Light"/>
              </a:rPr>
              <a:t>code</a:t>
            </a:r>
            <a:r>
              <a:rPr sz="2400" spc="-80" dirty="0">
                <a:latin typeface="Segoe UI Light"/>
                <a:cs typeface="Segoe UI Light"/>
              </a:rPr>
              <a:t> </a:t>
            </a:r>
            <a:r>
              <a:rPr sz="2400" spc="-7" dirty="0">
                <a:latin typeface="Segoe UI Light"/>
                <a:cs typeface="Segoe UI Light"/>
              </a:rPr>
              <a:t>base</a:t>
            </a:r>
            <a:endParaRPr sz="2400" dirty="0">
              <a:latin typeface="Segoe UI Light"/>
              <a:cs typeface="Segoe UI Ligh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786112" y="3601719"/>
            <a:ext cx="115993" cy="432647"/>
          </a:xfrm>
          <a:custGeom>
            <a:avLst/>
            <a:gdLst/>
            <a:ahLst/>
            <a:cxnLst/>
            <a:rect l="l" t="t" r="r" b="b"/>
            <a:pathLst>
              <a:path w="86995" h="324485">
                <a:moveTo>
                  <a:pt x="28956" y="237109"/>
                </a:moveTo>
                <a:lnTo>
                  <a:pt x="0" y="237109"/>
                </a:lnTo>
                <a:lnTo>
                  <a:pt x="43434" y="323977"/>
                </a:lnTo>
                <a:lnTo>
                  <a:pt x="79629" y="251587"/>
                </a:lnTo>
                <a:lnTo>
                  <a:pt x="28956" y="251587"/>
                </a:lnTo>
                <a:lnTo>
                  <a:pt x="28956" y="237109"/>
                </a:lnTo>
                <a:close/>
              </a:path>
              <a:path w="86995" h="324485">
                <a:moveTo>
                  <a:pt x="57912" y="0"/>
                </a:moveTo>
                <a:lnTo>
                  <a:pt x="28956" y="0"/>
                </a:lnTo>
                <a:lnTo>
                  <a:pt x="28956" y="251587"/>
                </a:lnTo>
                <a:lnTo>
                  <a:pt x="57912" y="251587"/>
                </a:lnTo>
                <a:lnTo>
                  <a:pt x="57912" y="0"/>
                </a:lnTo>
                <a:close/>
              </a:path>
              <a:path w="86995" h="324485">
                <a:moveTo>
                  <a:pt x="86868" y="237109"/>
                </a:moveTo>
                <a:lnTo>
                  <a:pt x="57912" y="237109"/>
                </a:lnTo>
                <a:lnTo>
                  <a:pt x="57912" y="251587"/>
                </a:lnTo>
                <a:lnTo>
                  <a:pt x="79629" y="251587"/>
                </a:lnTo>
                <a:lnTo>
                  <a:pt x="86868" y="237109"/>
                </a:lnTo>
                <a:close/>
              </a:path>
            </a:pathLst>
          </a:custGeom>
          <a:solidFill>
            <a:srgbClr val="A239A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876554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dirty="0">
                <a:solidFill>
                  <a:srgbClr val="505050"/>
                </a:solidFill>
              </a:rPr>
              <a:t>Xamarin.iOS – 100% API</a:t>
            </a:r>
            <a:r>
              <a:rPr sz="4800" spc="-127" dirty="0">
                <a:solidFill>
                  <a:srgbClr val="505050"/>
                </a:solidFill>
              </a:rPr>
              <a:t> </a:t>
            </a:r>
            <a:r>
              <a:rPr sz="4800" spc="-13" dirty="0">
                <a:solidFill>
                  <a:srgbClr val="505050"/>
                </a:solidFill>
              </a:rPr>
              <a:t>Coverage</a:t>
            </a:r>
            <a:endParaRPr sz="4800" dirty="0">
              <a:solidFill>
                <a:srgbClr val="50505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7935" y="2769615"/>
            <a:ext cx="2034540" cy="464166"/>
          </a:xfrm>
          <a:prstGeom prst="rect">
            <a:avLst/>
          </a:prstGeom>
          <a:solidFill>
            <a:srgbClr val="946FD4"/>
          </a:solidFill>
        </p:spPr>
        <p:txBody>
          <a:bodyPr vert="horz" wrap="square" lIns="0" tIns="195580" rIns="0" bIns="0" rtlCol="0">
            <a:spAutoFit/>
          </a:bodyPr>
          <a:lstStyle/>
          <a:p>
            <a:pPr algn="ctr">
              <a:spcBef>
                <a:spcPts val="1540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MapKit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8111" y="2769615"/>
            <a:ext cx="2034540" cy="464166"/>
          </a:xfrm>
          <a:prstGeom prst="rect">
            <a:avLst/>
          </a:prstGeom>
          <a:solidFill>
            <a:srgbClr val="946FD4"/>
          </a:solidFill>
        </p:spPr>
        <p:txBody>
          <a:bodyPr vert="horz" wrap="square" lIns="0" tIns="195580" rIns="0" bIns="0" rtlCol="0">
            <a:spAutoFit/>
          </a:bodyPr>
          <a:lstStyle/>
          <a:p>
            <a:pPr marL="847" algn="ctr">
              <a:spcBef>
                <a:spcPts val="1540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UIKit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0321" y="2769615"/>
            <a:ext cx="2034540" cy="464166"/>
          </a:xfrm>
          <a:prstGeom prst="rect">
            <a:avLst/>
          </a:prstGeom>
          <a:solidFill>
            <a:srgbClr val="946FD4"/>
          </a:solidFill>
        </p:spPr>
        <p:txBody>
          <a:bodyPr vert="horz" wrap="square" lIns="0" tIns="195580" rIns="0" bIns="0" rtlCol="0">
            <a:spAutoFit/>
          </a:bodyPr>
          <a:lstStyle/>
          <a:p>
            <a:pPr marL="646837">
              <a:spcBef>
                <a:spcPts val="1540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iBeacon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70495" y="2769616"/>
            <a:ext cx="2034540" cy="464166"/>
          </a:xfrm>
          <a:prstGeom prst="rect">
            <a:avLst/>
          </a:prstGeom>
          <a:solidFill>
            <a:srgbClr val="946FD4"/>
          </a:solidFill>
        </p:spPr>
        <p:txBody>
          <a:bodyPr vert="horz" wrap="square" lIns="0" tIns="195580" rIns="0" bIns="0" rtlCol="0">
            <a:spAutoFit/>
          </a:bodyPr>
          <a:lstStyle/>
          <a:p>
            <a:pPr marL="386917">
              <a:spcBef>
                <a:spcPts val="1540"/>
              </a:spcBef>
            </a:pPr>
            <a:r>
              <a:rPr sz="1733" dirty="0">
                <a:solidFill>
                  <a:srgbClr val="FFFFFF"/>
                </a:solidFill>
                <a:latin typeface="Segoe UI Light"/>
                <a:cs typeface="Segoe UI Light"/>
              </a:rPr>
              <a:t>CoreGraphics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40673" y="2769616"/>
            <a:ext cx="2034540" cy="464166"/>
          </a:xfrm>
          <a:prstGeom prst="rect">
            <a:avLst/>
          </a:prstGeom>
          <a:solidFill>
            <a:srgbClr val="946FD4"/>
          </a:solidFill>
        </p:spPr>
        <p:txBody>
          <a:bodyPr vert="horz" wrap="square" lIns="0" tIns="195580" rIns="0" bIns="0" rtlCol="0">
            <a:spAutoFit/>
          </a:bodyPr>
          <a:lstStyle/>
          <a:p>
            <a:pPr marL="457189">
              <a:spcBef>
                <a:spcPts val="1540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CoreMotion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9112" y="5383767"/>
            <a:ext cx="10706945" cy="374227"/>
          </a:xfrm>
          <a:custGeom>
            <a:avLst/>
            <a:gdLst/>
            <a:ahLst/>
            <a:cxnLst/>
            <a:rect l="l" t="t" r="r" b="b"/>
            <a:pathLst>
              <a:path w="8030209" h="280670">
                <a:moveTo>
                  <a:pt x="0" y="12"/>
                </a:moveTo>
                <a:lnTo>
                  <a:pt x="8101" y="44328"/>
                </a:lnTo>
                <a:lnTo>
                  <a:pt x="30659" y="82816"/>
                </a:lnTo>
                <a:lnTo>
                  <a:pt x="65057" y="113167"/>
                </a:lnTo>
                <a:lnTo>
                  <a:pt x="108677" y="133072"/>
                </a:lnTo>
                <a:lnTo>
                  <a:pt x="158902" y="140220"/>
                </a:lnTo>
                <a:lnTo>
                  <a:pt x="3856101" y="140220"/>
                </a:lnTo>
                <a:lnTo>
                  <a:pt x="3906322" y="147368"/>
                </a:lnTo>
                <a:lnTo>
                  <a:pt x="3949936" y="167273"/>
                </a:lnTo>
                <a:lnTo>
                  <a:pt x="3984327" y="197624"/>
                </a:lnTo>
                <a:lnTo>
                  <a:pt x="4006879" y="236113"/>
                </a:lnTo>
                <a:lnTo>
                  <a:pt x="4014978" y="280428"/>
                </a:lnTo>
                <a:lnTo>
                  <a:pt x="4023076" y="236113"/>
                </a:lnTo>
                <a:lnTo>
                  <a:pt x="4045628" y="197624"/>
                </a:lnTo>
                <a:lnTo>
                  <a:pt x="4080019" y="167273"/>
                </a:lnTo>
                <a:lnTo>
                  <a:pt x="4123633" y="147368"/>
                </a:lnTo>
                <a:lnTo>
                  <a:pt x="4173854" y="140220"/>
                </a:lnTo>
                <a:lnTo>
                  <a:pt x="7871079" y="140220"/>
                </a:lnTo>
                <a:lnTo>
                  <a:pt x="7921300" y="133072"/>
                </a:lnTo>
                <a:lnTo>
                  <a:pt x="7964914" y="113167"/>
                </a:lnTo>
                <a:lnTo>
                  <a:pt x="7999305" y="82813"/>
                </a:lnTo>
                <a:lnTo>
                  <a:pt x="8021857" y="44321"/>
                </a:lnTo>
                <a:lnTo>
                  <a:pt x="8029956" y="0"/>
                </a:lnTo>
              </a:path>
            </a:pathLst>
          </a:custGeom>
          <a:ln w="19812">
            <a:solidFill>
              <a:srgbClr val="946FD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753873" y="4374895"/>
            <a:ext cx="2034540" cy="465876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7273" rIns="0" bIns="0" rtlCol="0">
            <a:spAutoFit/>
          </a:bodyPr>
          <a:lstStyle/>
          <a:p>
            <a:pPr marL="441102">
              <a:spcBef>
                <a:spcPts val="1553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System.Data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24047" y="4374895"/>
            <a:ext cx="2034540" cy="465876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7273" rIns="0" bIns="0" rtlCol="0">
            <a:spAutoFit/>
          </a:bodyPr>
          <a:lstStyle/>
          <a:p>
            <a:pPr marL="232828">
              <a:spcBef>
                <a:spcPts val="1553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System.Windows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94223" y="4374895"/>
            <a:ext cx="2034540" cy="465876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7273" rIns="0" bIns="0" rtlCol="0">
            <a:spAutoFit/>
          </a:bodyPr>
          <a:lstStyle/>
          <a:p>
            <a:pPr marL="219281">
              <a:spcBef>
                <a:spcPts val="1553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System.Numerics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66431" y="4374895"/>
            <a:ext cx="2034540" cy="465876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7273" rIns="0" bIns="0" rtlCol="0">
            <a:spAutoFit/>
          </a:bodyPr>
          <a:lstStyle/>
          <a:p>
            <a:pPr marL="436022">
              <a:spcBef>
                <a:spcPts val="1553"/>
              </a:spcBef>
            </a:pPr>
            <a:r>
              <a:rPr sz="1733" dirty="0">
                <a:solidFill>
                  <a:srgbClr val="FFFFFF"/>
                </a:solidFill>
                <a:latin typeface="Segoe UI Light"/>
                <a:cs typeface="Segoe UI Light"/>
              </a:rPr>
              <a:t>System.Core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36609" y="4374896"/>
            <a:ext cx="2034540" cy="454099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1467">
              <a:latin typeface="Times New Roman"/>
              <a:cs typeface="Times New Roman"/>
            </a:endParaRPr>
          </a:p>
          <a:p>
            <a:pPr marL="194728"/>
            <a:r>
              <a:rPr sz="1467" spc="-7" dirty="0">
                <a:solidFill>
                  <a:srgbClr val="FFFFFF"/>
                </a:solidFill>
                <a:latin typeface="Segoe UI Light"/>
                <a:cs typeface="Segoe UI Light"/>
              </a:rPr>
              <a:t>System.ServiceModel</a:t>
            </a:r>
            <a:endParaRPr sz="1467">
              <a:latin typeface="Segoe UI Light"/>
              <a:cs typeface="Segoe U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7935" y="3566160"/>
            <a:ext cx="2034540" cy="465021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6427" rIns="0" bIns="0" rtlCol="0">
            <a:spAutoFit/>
          </a:bodyPr>
          <a:lstStyle/>
          <a:p>
            <a:pPr marL="490208">
              <a:spcBef>
                <a:spcPts val="1547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System.Net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28111" y="3566161"/>
            <a:ext cx="2034540" cy="465021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6427" rIns="0" bIns="0" rtlCol="0">
            <a:spAutoFit/>
          </a:bodyPr>
          <a:lstStyle/>
          <a:p>
            <a:pPr algn="ctr">
              <a:spcBef>
                <a:spcPts val="1547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00321" y="3566161"/>
            <a:ext cx="2034540" cy="465021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6427" rIns="0" bIns="0" rtlCol="0">
            <a:spAutoFit/>
          </a:bodyPr>
          <a:lstStyle/>
          <a:p>
            <a:pPr marL="548626">
              <a:spcBef>
                <a:spcPts val="1547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System.IO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70495" y="3566160"/>
            <a:ext cx="2034540" cy="465021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6427" rIns="0" bIns="0" rtlCol="0">
            <a:spAutoFit/>
          </a:bodyPr>
          <a:lstStyle/>
          <a:p>
            <a:pPr marL="462268">
              <a:spcBef>
                <a:spcPts val="1547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System.Linq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40673" y="3566160"/>
            <a:ext cx="2034540" cy="465021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6427" rIns="0" bIns="0" rtlCol="0">
            <a:spAutoFit/>
          </a:bodyPr>
          <a:lstStyle/>
          <a:p>
            <a:pPr marL="483435">
              <a:spcBef>
                <a:spcPts val="1547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System.Xml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4587" y="1647613"/>
            <a:ext cx="10140527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Anything you can do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in </a:t>
            </a:r>
            <a:r>
              <a:rPr sz="2667" spc="7" dirty="0">
                <a:solidFill>
                  <a:srgbClr val="505050"/>
                </a:solidFill>
                <a:latin typeface="Segoe UI Light"/>
                <a:cs typeface="Segoe UI Light"/>
              </a:rPr>
              <a:t>Swift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or Objective C for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iOS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you can do with  Xamarin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using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C</a:t>
            </a:r>
            <a:r>
              <a:rPr sz="2667" spc="-7" dirty="0">
                <a:solidFill>
                  <a:srgbClr val="0A111E"/>
                </a:solidFill>
                <a:latin typeface="Segoe UI Light"/>
                <a:cs typeface="Segoe UI Light"/>
              </a:rPr>
              <a:t>#</a:t>
            </a:r>
            <a:endParaRPr sz="2667" dirty="0">
              <a:latin typeface="Segoe UI Light"/>
              <a:cs typeface="Segoe UI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60171" y="5936827"/>
            <a:ext cx="7979229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100% 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API coverage with the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added benefit </a:t>
            </a:r>
            <a:r>
              <a:rPr sz="2400" spc="-40" dirty="0">
                <a:solidFill>
                  <a:srgbClr val="505050"/>
                </a:solidFill>
                <a:latin typeface="Segoe UI Light"/>
                <a:cs typeface="Segoe UI Light"/>
              </a:rPr>
              <a:t>of 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the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.NET</a:t>
            </a:r>
            <a:r>
              <a:rPr sz="2400" spc="-3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APIs</a:t>
            </a:r>
            <a:endParaRPr sz="2400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992124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Xamarin.Android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 100% API</a:t>
            </a:r>
            <a:r>
              <a:rPr sz="4800" spc="-133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13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Coverage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7935" y="2777744"/>
            <a:ext cx="2034540" cy="464166"/>
          </a:xfrm>
          <a:prstGeom prst="rect">
            <a:avLst/>
          </a:prstGeom>
          <a:solidFill>
            <a:srgbClr val="6EBC22"/>
          </a:solidFill>
        </p:spPr>
        <p:txBody>
          <a:bodyPr vert="horz" wrap="square" lIns="0" tIns="195580" rIns="0" bIns="0" rtlCol="0">
            <a:spAutoFit/>
          </a:bodyPr>
          <a:lstStyle/>
          <a:p>
            <a:pPr marL="325959">
              <a:spcBef>
                <a:spcPts val="1540"/>
              </a:spcBef>
            </a:pPr>
            <a:r>
              <a:rPr sz="1733" spc="-13" dirty="0">
                <a:solidFill>
                  <a:srgbClr val="FFFFFF"/>
                </a:solidFill>
                <a:latin typeface="Segoe UI Light"/>
                <a:cs typeface="Segoe UI Light"/>
              </a:rPr>
              <a:t>Text-to-speech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8111" y="2777743"/>
            <a:ext cx="2034540" cy="464166"/>
          </a:xfrm>
          <a:prstGeom prst="rect">
            <a:avLst/>
          </a:prstGeom>
          <a:solidFill>
            <a:srgbClr val="6EBC22"/>
          </a:solidFill>
        </p:spPr>
        <p:txBody>
          <a:bodyPr vert="horz" wrap="square" lIns="0" tIns="195580" rIns="0" bIns="0" rtlCol="0">
            <a:spAutoFit/>
          </a:bodyPr>
          <a:lstStyle/>
          <a:p>
            <a:pPr marL="673928">
              <a:spcBef>
                <a:spcPts val="1540"/>
              </a:spcBef>
            </a:pPr>
            <a:r>
              <a:rPr sz="1733" spc="-33" dirty="0">
                <a:solidFill>
                  <a:srgbClr val="FFFFFF"/>
                </a:solidFill>
                <a:latin typeface="Segoe UI Light"/>
                <a:cs typeface="Segoe UI Light"/>
              </a:rPr>
              <a:t>Toolbar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94223" y="2777743"/>
            <a:ext cx="2034540" cy="449632"/>
          </a:xfrm>
          <a:prstGeom prst="rect">
            <a:avLst/>
          </a:prstGeom>
          <a:solidFill>
            <a:srgbClr val="6EBC22"/>
          </a:solidFill>
        </p:spPr>
        <p:txBody>
          <a:bodyPr vert="horz" wrap="square" lIns="0" tIns="211667" rIns="0" bIns="0" rtlCol="0">
            <a:spAutoFit/>
          </a:bodyPr>
          <a:lstStyle/>
          <a:p>
            <a:pPr marL="211661">
              <a:spcBef>
                <a:spcPts val="1667"/>
              </a:spcBef>
            </a:pPr>
            <a:r>
              <a:rPr sz="1533" spc="7" dirty="0">
                <a:solidFill>
                  <a:srgbClr val="FFFFFF"/>
                </a:solidFill>
                <a:latin typeface="Segoe UI Light"/>
                <a:cs typeface="Segoe UI Light"/>
              </a:rPr>
              <a:t>Printing</a:t>
            </a:r>
            <a:r>
              <a:rPr sz="1533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533" spc="13" dirty="0">
                <a:solidFill>
                  <a:srgbClr val="FFFFFF"/>
                </a:solidFill>
                <a:latin typeface="Segoe UI Light"/>
                <a:cs typeface="Segoe UI Light"/>
              </a:rPr>
              <a:t>Framework</a:t>
            </a:r>
            <a:endParaRPr sz="1533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70495" y="2777744"/>
            <a:ext cx="2034540" cy="464166"/>
          </a:xfrm>
          <a:prstGeom prst="rect">
            <a:avLst/>
          </a:prstGeom>
          <a:solidFill>
            <a:srgbClr val="6EBC22"/>
          </a:solidFill>
        </p:spPr>
        <p:txBody>
          <a:bodyPr vert="horz" wrap="square" lIns="0" tIns="195580" rIns="0" bIns="0" rtlCol="0">
            <a:spAutoFit/>
          </a:bodyPr>
          <a:lstStyle/>
          <a:p>
            <a:pPr marL="430096">
              <a:spcBef>
                <a:spcPts val="1540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Renderscript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40673" y="2777743"/>
            <a:ext cx="2034540" cy="464166"/>
          </a:xfrm>
          <a:prstGeom prst="rect">
            <a:avLst/>
          </a:prstGeom>
          <a:solidFill>
            <a:srgbClr val="6EBC22"/>
          </a:solidFill>
        </p:spPr>
        <p:txBody>
          <a:bodyPr vert="horz" wrap="square" lIns="0" tIns="195580" rIns="0" bIns="0" rtlCol="0">
            <a:spAutoFit/>
          </a:bodyPr>
          <a:lstStyle/>
          <a:p>
            <a:pPr marL="847" algn="ctr">
              <a:spcBef>
                <a:spcPts val="1540"/>
              </a:spcBef>
            </a:pPr>
            <a:r>
              <a:rPr sz="1733" spc="13" dirty="0">
                <a:solidFill>
                  <a:srgbClr val="FFFFFF"/>
                </a:solidFill>
                <a:latin typeface="Segoe UI Light"/>
                <a:cs typeface="Segoe UI Light"/>
              </a:rPr>
              <a:t>NFC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9112" y="5391895"/>
            <a:ext cx="10706945" cy="374227"/>
          </a:xfrm>
          <a:custGeom>
            <a:avLst/>
            <a:gdLst/>
            <a:ahLst/>
            <a:cxnLst/>
            <a:rect l="l" t="t" r="r" b="b"/>
            <a:pathLst>
              <a:path w="8030209" h="280670">
                <a:moveTo>
                  <a:pt x="0" y="12"/>
                </a:moveTo>
                <a:lnTo>
                  <a:pt x="8101" y="44328"/>
                </a:lnTo>
                <a:lnTo>
                  <a:pt x="30659" y="82816"/>
                </a:lnTo>
                <a:lnTo>
                  <a:pt x="65057" y="113167"/>
                </a:lnTo>
                <a:lnTo>
                  <a:pt x="108677" y="133072"/>
                </a:lnTo>
                <a:lnTo>
                  <a:pt x="158902" y="140220"/>
                </a:lnTo>
                <a:lnTo>
                  <a:pt x="3856101" y="140220"/>
                </a:lnTo>
                <a:lnTo>
                  <a:pt x="3906322" y="147368"/>
                </a:lnTo>
                <a:lnTo>
                  <a:pt x="3949936" y="167273"/>
                </a:lnTo>
                <a:lnTo>
                  <a:pt x="3984327" y="197624"/>
                </a:lnTo>
                <a:lnTo>
                  <a:pt x="4006879" y="236113"/>
                </a:lnTo>
                <a:lnTo>
                  <a:pt x="4014978" y="280428"/>
                </a:lnTo>
                <a:lnTo>
                  <a:pt x="4023076" y="236113"/>
                </a:lnTo>
                <a:lnTo>
                  <a:pt x="4045628" y="197624"/>
                </a:lnTo>
                <a:lnTo>
                  <a:pt x="4080019" y="167273"/>
                </a:lnTo>
                <a:lnTo>
                  <a:pt x="4123633" y="147368"/>
                </a:lnTo>
                <a:lnTo>
                  <a:pt x="4173854" y="140220"/>
                </a:lnTo>
                <a:lnTo>
                  <a:pt x="7871079" y="140220"/>
                </a:lnTo>
                <a:lnTo>
                  <a:pt x="7921300" y="133072"/>
                </a:lnTo>
                <a:lnTo>
                  <a:pt x="7964914" y="113167"/>
                </a:lnTo>
                <a:lnTo>
                  <a:pt x="7999305" y="82813"/>
                </a:lnTo>
                <a:lnTo>
                  <a:pt x="8021857" y="44321"/>
                </a:lnTo>
                <a:lnTo>
                  <a:pt x="8029956" y="0"/>
                </a:lnTo>
              </a:path>
            </a:pathLst>
          </a:custGeom>
          <a:ln w="19812">
            <a:solidFill>
              <a:srgbClr val="6EBC22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753873" y="4383023"/>
            <a:ext cx="2034540" cy="465876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7273" rIns="0" bIns="0" rtlCol="0">
            <a:spAutoFit/>
          </a:bodyPr>
          <a:lstStyle/>
          <a:p>
            <a:pPr marL="441102">
              <a:spcBef>
                <a:spcPts val="1553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System.Data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24047" y="4383023"/>
            <a:ext cx="2034540" cy="465876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7273" rIns="0" bIns="0" rtlCol="0">
            <a:spAutoFit/>
          </a:bodyPr>
          <a:lstStyle/>
          <a:p>
            <a:pPr marL="232828">
              <a:spcBef>
                <a:spcPts val="1553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System.Windows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94223" y="4383023"/>
            <a:ext cx="2034540" cy="465876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7273" rIns="0" bIns="0" rtlCol="0">
            <a:spAutoFit/>
          </a:bodyPr>
          <a:lstStyle/>
          <a:p>
            <a:pPr marL="219281">
              <a:spcBef>
                <a:spcPts val="1553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System.Numerics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66431" y="4383023"/>
            <a:ext cx="2034540" cy="465876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7273" rIns="0" bIns="0" rtlCol="0">
            <a:spAutoFit/>
          </a:bodyPr>
          <a:lstStyle/>
          <a:p>
            <a:pPr marL="436022">
              <a:spcBef>
                <a:spcPts val="1553"/>
              </a:spcBef>
            </a:pPr>
            <a:r>
              <a:rPr sz="1733" dirty="0">
                <a:solidFill>
                  <a:srgbClr val="FFFFFF"/>
                </a:solidFill>
                <a:latin typeface="Segoe UI Light"/>
                <a:cs typeface="Segoe UI Light"/>
              </a:rPr>
              <a:t>System.Core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36609" y="4383024"/>
            <a:ext cx="2034540" cy="454099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1467">
              <a:latin typeface="Times New Roman"/>
              <a:cs typeface="Times New Roman"/>
            </a:endParaRPr>
          </a:p>
          <a:p>
            <a:pPr marL="194728"/>
            <a:r>
              <a:rPr sz="1467" spc="-7" dirty="0">
                <a:solidFill>
                  <a:srgbClr val="FFFFFF"/>
                </a:solidFill>
                <a:latin typeface="Segoe UI Light"/>
                <a:cs typeface="Segoe UI Light"/>
              </a:rPr>
              <a:t>System.ServiceModel</a:t>
            </a:r>
            <a:endParaRPr sz="1467">
              <a:latin typeface="Segoe UI Light"/>
              <a:cs typeface="Segoe U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7935" y="3574288"/>
            <a:ext cx="2034540" cy="465021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6427" rIns="0" bIns="0" rtlCol="0">
            <a:spAutoFit/>
          </a:bodyPr>
          <a:lstStyle/>
          <a:p>
            <a:pPr marL="490208">
              <a:spcBef>
                <a:spcPts val="1547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System.Net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28111" y="3574289"/>
            <a:ext cx="2034540" cy="465021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6427" rIns="0" bIns="0" rtlCol="0">
            <a:spAutoFit/>
          </a:bodyPr>
          <a:lstStyle/>
          <a:p>
            <a:pPr algn="ctr">
              <a:spcBef>
                <a:spcPts val="1547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00321" y="3574289"/>
            <a:ext cx="2034540" cy="465021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6427" rIns="0" bIns="0" rtlCol="0">
            <a:spAutoFit/>
          </a:bodyPr>
          <a:lstStyle/>
          <a:p>
            <a:pPr marL="548626">
              <a:spcBef>
                <a:spcPts val="1547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System.IO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70495" y="3574288"/>
            <a:ext cx="2034540" cy="465021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6427" rIns="0" bIns="0" rtlCol="0">
            <a:spAutoFit/>
          </a:bodyPr>
          <a:lstStyle/>
          <a:p>
            <a:pPr marL="462268">
              <a:spcBef>
                <a:spcPts val="1547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System.Linq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40673" y="3574288"/>
            <a:ext cx="2034540" cy="465021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6427" rIns="0" bIns="0" rtlCol="0">
            <a:spAutoFit/>
          </a:bodyPr>
          <a:lstStyle/>
          <a:p>
            <a:pPr marL="483435">
              <a:spcBef>
                <a:spcPts val="1547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System.Xml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4587" y="1647613"/>
            <a:ext cx="9839960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Anything you can do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in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Java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for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Android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you can do with Xamarin 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using</a:t>
            </a:r>
            <a:r>
              <a:rPr sz="2667" spc="1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C#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5943" y="5936827"/>
            <a:ext cx="75505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100% 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API coverage with the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added benefit </a:t>
            </a:r>
            <a:r>
              <a:rPr sz="2400" spc="-40" dirty="0">
                <a:solidFill>
                  <a:srgbClr val="505050"/>
                </a:solidFill>
                <a:latin typeface="Segoe UI Light"/>
                <a:cs typeface="Segoe UI Light"/>
              </a:rPr>
              <a:t>of 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the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.NET</a:t>
            </a:r>
            <a:r>
              <a:rPr sz="2400" spc="-3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APIs</a:t>
            </a:r>
            <a:endParaRPr sz="2400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236728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1679" y="2769616"/>
            <a:ext cx="2034540" cy="464166"/>
          </a:xfrm>
          <a:prstGeom prst="rect">
            <a:avLst/>
          </a:prstGeom>
          <a:solidFill>
            <a:srgbClr val="2CB0DD"/>
          </a:solidFill>
        </p:spPr>
        <p:txBody>
          <a:bodyPr vert="horz" wrap="square" lIns="0" tIns="195580" rIns="0" bIns="0" rtlCol="0">
            <a:spAutoFit/>
          </a:bodyPr>
          <a:lstStyle/>
          <a:p>
            <a:pPr marL="256534">
              <a:spcBef>
                <a:spcPts val="1540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Microsoft.Phone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11857" y="2769615"/>
            <a:ext cx="2034540" cy="452389"/>
          </a:xfrm>
          <a:prstGeom prst="rect">
            <a:avLst/>
          </a:prstGeom>
          <a:solidFill>
            <a:srgbClr val="2CB0DD"/>
          </a:solidFill>
        </p:spPr>
        <p:txBody>
          <a:bodyPr vert="horz" wrap="square" lIns="0" tIns="847" rIns="0" bIns="0" rtlCol="0">
            <a:spAutoFit/>
          </a:bodyPr>
          <a:lstStyle/>
          <a:p>
            <a:pPr>
              <a:spcBef>
                <a:spcPts val="7"/>
              </a:spcBef>
            </a:pPr>
            <a:endParaRPr sz="1467">
              <a:latin typeface="Times New Roman"/>
              <a:cs typeface="Times New Roman"/>
            </a:endParaRPr>
          </a:p>
          <a:p>
            <a:pPr marL="182029">
              <a:spcBef>
                <a:spcPts val="7"/>
              </a:spcBef>
            </a:pPr>
            <a:r>
              <a:rPr sz="1467" spc="-7" dirty="0">
                <a:solidFill>
                  <a:srgbClr val="FFFFFF"/>
                </a:solidFill>
                <a:latin typeface="Segoe UI Light"/>
                <a:cs typeface="Segoe UI Light"/>
              </a:rPr>
              <a:t>Microsoft.Networking</a:t>
            </a:r>
            <a:endParaRPr sz="1467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4063" y="2769616"/>
            <a:ext cx="2034540" cy="464166"/>
          </a:xfrm>
          <a:prstGeom prst="rect">
            <a:avLst/>
          </a:prstGeom>
          <a:solidFill>
            <a:srgbClr val="2CB0DD"/>
          </a:solidFill>
        </p:spPr>
        <p:txBody>
          <a:bodyPr vert="horz" wrap="square" lIns="0" tIns="195580" rIns="0" bIns="0" rtlCol="0">
            <a:spAutoFit/>
          </a:bodyPr>
          <a:lstStyle/>
          <a:p>
            <a:pPr marL="199808">
              <a:spcBef>
                <a:spcPts val="1540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Windows.Storage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54239" y="2769615"/>
            <a:ext cx="2034540" cy="452389"/>
          </a:xfrm>
          <a:prstGeom prst="rect">
            <a:avLst/>
          </a:prstGeom>
          <a:solidFill>
            <a:srgbClr val="2CB0DD"/>
          </a:solidFill>
        </p:spPr>
        <p:txBody>
          <a:bodyPr vert="horz" wrap="square" lIns="0" tIns="847" rIns="0" bIns="0" rtlCol="0">
            <a:spAutoFit/>
          </a:bodyPr>
          <a:lstStyle/>
          <a:p>
            <a:pPr>
              <a:spcBef>
                <a:spcPts val="7"/>
              </a:spcBef>
            </a:pPr>
            <a:endParaRPr sz="1467">
              <a:latin typeface="Times New Roman"/>
              <a:cs typeface="Times New Roman"/>
            </a:endParaRPr>
          </a:p>
          <a:p>
            <a:pPr marL="194728">
              <a:spcBef>
                <a:spcPts val="7"/>
              </a:spcBef>
            </a:pPr>
            <a:r>
              <a:rPr sz="1467" spc="-7" dirty="0">
                <a:solidFill>
                  <a:srgbClr val="FFFFFF"/>
                </a:solidFill>
                <a:latin typeface="Segoe UI Light"/>
                <a:cs typeface="Segoe UI Light"/>
              </a:rPr>
              <a:t>Windows.Foundation</a:t>
            </a:r>
            <a:endParaRPr sz="1467">
              <a:latin typeface="Segoe UI Light"/>
              <a:cs typeface="Segoe U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24415" y="2769616"/>
            <a:ext cx="2034540" cy="464166"/>
          </a:xfrm>
          <a:prstGeom prst="rect">
            <a:avLst/>
          </a:prstGeom>
          <a:solidFill>
            <a:srgbClr val="2CB0DD"/>
          </a:solidFill>
        </p:spPr>
        <p:txBody>
          <a:bodyPr vert="horz" wrap="square" lIns="0" tIns="195580" rIns="0" bIns="0" rtlCol="0">
            <a:spAutoFit/>
          </a:bodyPr>
          <a:lstStyle/>
          <a:p>
            <a:pPr marL="200655">
              <a:spcBef>
                <a:spcPts val="1540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Microsoft.Devices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2856" y="5383767"/>
            <a:ext cx="10706945" cy="374227"/>
          </a:xfrm>
          <a:custGeom>
            <a:avLst/>
            <a:gdLst/>
            <a:ahLst/>
            <a:cxnLst/>
            <a:rect l="l" t="t" r="r" b="b"/>
            <a:pathLst>
              <a:path w="8030209" h="280670">
                <a:moveTo>
                  <a:pt x="0" y="12"/>
                </a:moveTo>
                <a:lnTo>
                  <a:pt x="8101" y="44328"/>
                </a:lnTo>
                <a:lnTo>
                  <a:pt x="30659" y="82816"/>
                </a:lnTo>
                <a:lnTo>
                  <a:pt x="65057" y="113167"/>
                </a:lnTo>
                <a:lnTo>
                  <a:pt x="108677" y="133072"/>
                </a:lnTo>
                <a:lnTo>
                  <a:pt x="158902" y="140220"/>
                </a:lnTo>
                <a:lnTo>
                  <a:pt x="3856101" y="140220"/>
                </a:lnTo>
                <a:lnTo>
                  <a:pt x="3906322" y="147368"/>
                </a:lnTo>
                <a:lnTo>
                  <a:pt x="3949936" y="167273"/>
                </a:lnTo>
                <a:lnTo>
                  <a:pt x="3984327" y="197624"/>
                </a:lnTo>
                <a:lnTo>
                  <a:pt x="4006879" y="236113"/>
                </a:lnTo>
                <a:lnTo>
                  <a:pt x="4014978" y="280428"/>
                </a:lnTo>
                <a:lnTo>
                  <a:pt x="4023076" y="236113"/>
                </a:lnTo>
                <a:lnTo>
                  <a:pt x="4045628" y="197624"/>
                </a:lnTo>
                <a:lnTo>
                  <a:pt x="4080019" y="167273"/>
                </a:lnTo>
                <a:lnTo>
                  <a:pt x="4123633" y="147368"/>
                </a:lnTo>
                <a:lnTo>
                  <a:pt x="4173855" y="140220"/>
                </a:lnTo>
                <a:lnTo>
                  <a:pt x="7871079" y="140220"/>
                </a:lnTo>
                <a:lnTo>
                  <a:pt x="7921300" y="133072"/>
                </a:lnTo>
                <a:lnTo>
                  <a:pt x="7964914" y="113167"/>
                </a:lnTo>
                <a:lnTo>
                  <a:pt x="7999305" y="82813"/>
                </a:lnTo>
                <a:lnTo>
                  <a:pt x="8021857" y="44321"/>
                </a:lnTo>
                <a:lnTo>
                  <a:pt x="8029956" y="0"/>
                </a:lnTo>
              </a:path>
            </a:pathLst>
          </a:custGeom>
          <a:ln w="19812">
            <a:solidFill>
              <a:srgbClr val="16ACED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737617" y="4374895"/>
            <a:ext cx="2034540" cy="465876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7273" rIns="0" bIns="0" rtlCol="0">
            <a:spAutoFit/>
          </a:bodyPr>
          <a:lstStyle/>
          <a:p>
            <a:pPr marL="441102">
              <a:spcBef>
                <a:spcPts val="1553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System.Data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07793" y="4374895"/>
            <a:ext cx="2034540" cy="465876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7273" rIns="0" bIns="0" rtlCol="0">
            <a:spAutoFit/>
          </a:bodyPr>
          <a:lstStyle/>
          <a:p>
            <a:pPr marL="232828">
              <a:spcBef>
                <a:spcPts val="1553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System.Windows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77969" y="4374895"/>
            <a:ext cx="2034540" cy="465876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7273" rIns="0" bIns="0" rtlCol="0">
            <a:spAutoFit/>
          </a:bodyPr>
          <a:lstStyle/>
          <a:p>
            <a:pPr marL="219281">
              <a:spcBef>
                <a:spcPts val="1553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System.Numerics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50177" y="4374895"/>
            <a:ext cx="2034540" cy="465876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7273" rIns="0" bIns="0" rtlCol="0">
            <a:spAutoFit/>
          </a:bodyPr>
          <a:lstStyle/>
          <a:p>
            <a:pPr marL="436022">
              <a:spcBef>
                <a:spcPts val="1553"/>
              </a:spcBef>
            </a:pPr>
            <a:r>
              <a:rPr sz="1733" dirty="0">
                <a:solidFill>
                  <a:srgbClr val="FFFFFF"/>
                </a:solidFill>
                <a:latin typeface="Segoe UI Light"/>
                <a:cs typeface="Segoe UI Light"/>
              </a:rPr>
              <a:t>System.Core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20353" y="4374896"/>
            <a:ext cx="2034540" cy="454099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1467">
              <a:latin typeface="Times New Roman"/>
              <a:cs typeface="Times New Roman"/>
            </a:endParaRPr>
          </a:p>
          <a:p>
            <a:pPr marL="194728"/>
            <a:r>
              <a:rPr sz="1467" spc="-7" dirty="0">
                <a:solidFill>
                  <a:srgbClr val="FFFFFF"/>
                </a:solidFill>
                <a:latin typeface="Segoe UI Light"/>
                <a:cs typeface="Segoe UI Light"/>
              </a:rPr>
              <a:t>System.ServiceModel</a:t>
            </a:r>
            <a:endParaRPr sz="1467">
              <a:latin typeface="Segoe UI Light"/>
              <a:cs typeface="Segoe U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1679" y="3566160"/>
            <a:ext cx="2034540" cy="465021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6427" rIns="0" bIns="0" rtlCol="0">
            <a:spAutoFit/>
          </a:bodyPr>
          <a:lstStyle/>
          <a:p>
            <a:pPr marL="490208">
              <a:spcBef>
                <a:spcPts val="1547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System.Net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11857" y="3566161"/>
            <a:ext cx="2034540" cy="465021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6427" rIns="0" bIns="0" rtlCol="0">
            <a:spAutoFit/>
          </a:bodyPr>
          <a:lstStyle/>
          <a:p>
            <a:pPr algn="ctr">
              <a:spcBef>
                <a:spcPts val="1547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84063" y="3566161"/>
            <a:ext cx="2034540" cy="465021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6427" rIns="0" bIns="0" rtlCol="0">
            <a:spAutoFit/>
          </a:bodyPr>
          <a:lstStyle/>
          <a:p>
            <a:pPr marL="548626">
              <a:spcBef>
                <a:spcPts val="1547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System.IO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54239" y="3566160"/>
            <a:ext cx="2034540" cy="465021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6427" rIns="0" bIns="0" rtlCol="0">
            <a:spAutoFit/>
          </a:bodyPr>
          <a:lstStyle/>
          <a:p>
            <a:pPr marL="462268">
              <a:spcBef>
                <a:spcPts val="1547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System.Linq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24415" y="3566160"/>
            <a:ext cx="2034540" cy="465021"/>
          </a:xfrm>
          <a:prstGeom prst="rect">
            <a:avLst/>
          </a:prstGeom>
          <a:solidFill>
            <a:srgbClr val="5F6D6E"/>
          </a:solidFill>
        </p:spPr>
        <p:txBody>
          <a:bodyPr vert="horz" wrap="square" lIns="0" tIns="196427" rIns="0" bIns="0" rtlCol="0">
            <a:spAutoFit/>
          </a:bodyPr>
          <a:lstStyle/>
          <a:p>
            <a:pPr marL="483435">
              <a:spcBef>
                <a:spcPts val="1547"/>
              </a:spcBef>
            </a:pPr>
            <a:r>
              <a:rPr sz="1733" spc="7" dirty="0">
                <a:solidFill>
                  <a:srgbClr val="FFFFFF"/>
                </a:solidFill>
                <a:latin typeface="Segoe UI Light"/>
                <a:cs typeface="Segoe UI Light"/>
              </a:rPr>
              <a:t>System.Xml</a:t>
            </a:r>
            <a:endParaRPr sz="1733">
              <a:latin typeface="Segoe UI Light"/>
              <a:cs typeface="Segoe UI 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65034" y="5890496"/>
            <a:ext cx="4477172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Windows apps </a:t>
            </a:r>
            <a:r>
              <a:rPr sz="2400" spc="7" dirty="0">
                <a:solidFill>
                  <a:srgbClr val="505050"/>
                </a:solidFill>
                <a:latin typeface="Segoe UI Light"/>
                <a:cs typeface="Segoe UI Light"/>
              </a:rPr>
              <a:t>support 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C#</a:t>
            </a:r>
            <a:r>
              <a:rPr sz="2400" spc="-67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natively</a:t>
            </a:r>
            <a:endParaRPr sz="2400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4587" y="1647613"/>
            <a:ext cx="8348980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Windows apps </a:t>
            </a:r>
            <a:r>
              <a:rPr sz="2667" spc="-20" dirty="0">
                <a:solidFill>
                  <a:srgbClr val="505050"/>
                </a:solidFill>
                <a:latin typeface="Segoe UI Light"/>
                <a:cs typeface="Segoe UI Light"/>
              </a:rPr>
              <a:t>are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built in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C# with all </a:t>
            </a:r>
            <a:r>
              <a:rPr sz="2667" spc="-33" dirty="0">
                <a:solidFill>
                  <a:srgbClr val="505050"/>
                </a:solidFill>
                <a:latin typeface="Segoe UI Light"/>
                <a:cs typeface="Segoe UI Light"/>
              </a:rPr>
              <a:t>of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the Native</a:t>
            </a:r>
            <a:r>
              <a:rPr sz="2667" spc="4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APIs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431969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Platform</a:t>
            </a:r>
            <a:r>
              <a:rPr sz="4800" spc="-6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libraries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xfrm>
            <a:off x="1017694" y="1271978"/>
            <a:ext cx="9835218" cy="159274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indent="-457189">
              <a:lnSpc>
                <a:spcPct val="100000"/>
              </a:lnSpc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dirty="0">
                <a:solidFill>
                  <a:srgbClr val="505050"/>
                </a:solidFill>
              </a:rPr>
              <a:t>Xamarin </a:t>
            </a:r>
            <a:r>
              <a:rPr spc="-7" dirty="0">
                <a:solidFill>
                  <a:srgbClr val="505050"/>
                </a:solidFill>
              </a:rPr>
              <a:t>provides </a:t>
            </a:r>
            <a:r>
              <a:rPr dirty="0">
                <a:solidFill>
                  <a:srgbClr val="505050"/>
                </a:solidFill>
              </a:rPr>
              <a:t>a C# version </a:t>
            </a:r>
            <a:r>
              <a:rPr spc="-33" dirty="0">
                <a:solidFill>
                  <a:srgbClr val="505050"/>
                </a:solidFill>
              </a:rPr>
              <a:t>of </a:t>
            </a:r>
            <a:r>
              <a:rPr spc="27" dirty="0">
                <a:solidFill>
                  <a:srgbClr val="505050"/>
                </a:solidFill>
              </a:rPr>
              <a:t>every </a:t>
            </a:r>
            <a:r>
              <a:rPr spc="-7" dirty="0">
                <a:solidFill>
                  <a:srgbClr val="505050"/>
                </a:solidFill>
              </a:rPr>
              <a:t>native </a:t>
            </a:r>
            <a:r>
              <a:rPr spc="20" dirty="0">
                <a:solidFill>
                  <a:srgbClr val="505050"/>
                </a:solidFill>
              </a:rPr>
              <a:t>library </a:t>
            </a:r>
            <a:r>
              <a:rPr dirty="0">
                <a:solidFill>
                  <a:srgbClr val="505050"/>
                </a:solidFill>
              </a:rPr>
              <a:t>type</a:t>
            </a:r>
          </a:p>
          <a:p>
            <a:pPr marL="0" indent="0">
              <a:lnSpc>
                <a:spcPct val="100000"/>
              </a:lnSpc>
              <a:spcBef>
                <a:spcPts val="13"/>
              </a:spcBef>
              <a:buNone/>
            </a:pPr>
            <a:endParaRPr sz="4733" dirty="0">
              <a:latin typeface="Times New Roman"/>
              <a:cs typeface="Times New Roman"/>
            </a:endParaRPr>
          </a:p>
          <a:p>
            <a:pPr marL="1043908" indent="0">
              <a:lnSpc>
                <a:spcPct val="100000"/>
              </a:lnSpc>
              <a:buNone/>
            </a:pPr>
            <a:endParaRPr sz="1867" dirty="0">
              <a:latin typeface="Calibri"/>
              <a:cs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FCA8B7-E5AD-4AB7-B5C1-55E7CDEF0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06" y="1920653"/>
            <a:ext cx="9073318" cy="39576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14588" y="516216"/>
            <a:ext cx="5586305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r>
              <a:rPr sz="4800" spc="-8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performance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13975" y="4197943"/>
            <a:ext cx="246719" cy="148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8844279" y="4197943"/>
            <a:ext cx="246719" cy="148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7974584" y="4197943"/>
            <a:ext cx="246717" cy="148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6506463" y="3649472"/>
            <a:ext cx="1430867" cy="1622213"/>
          </a:xfrm>
          <a:custGeom>
            <a:avLst/>
            <a:gdLst/>
            <a:ahLst/>
            <a:cxnLst/>
            <a:rect l="l" t="t" r="r" b="b"/>
            <a:pathLst>
              <a:path w="1073150" h="1216660">
                <a:moveTo>
                  <a:pt x="0" y="1216152"/>
                </a:moveTo>
                <a:lnTo>
                  <a:pt x="1072896" y="1216152"/>
                </a:lnTo>
                <a:lnTo>
                  <a:pt x="1072896" y="0"/>
                </a:lnTo>
                <a:lnTo>
                  <a:pt x="0" y="0"/>
                </a:lnTo>
                <a:lnTo>
                  <a:pt x="0" y="1216152"/>
                </a:lnTo>
                <a:close/>
              </a:path>
            </a:pathLst>
          </a:custGeom>
          <a:solidFill>
            <a:srgbClr val="2C3E51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6821424" y="4395386"/>
            <a:ext cx="859705" cy="2475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6559465" y="5333728"/>
            <a:ext cx="132503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C#</a:t>
            </a:r>
            <a:r>
              <a:rPr sz="2400" spc="-12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spc="-13" dirty="0">
                <a:solidFill>
                  <a:srgbClr val="505050"/>
                </a:solidFill>
                <a:latin typeface="Segoe UI Light"/>
                <a:cs typeface="Segoe UI Light"/>
              </a:rPr>
              <a:t>source</a:t>
            </a:r>
            <a:endParaRPr sz="2400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93691" y="5333728"/>
            <a:ext cx="257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Native</a:t>
            </a:r>
            <a:r>
              <a:rPr sz="2400" spc="-8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performance</a:t>
            </a:r>
          </a:p>
        </p:txBody>
      </p:sp>
      <p:sp>
        <p:nvSpPr>
          <p:cNvPr id="16" name="object 16"/>
          <p:cNvSpPr/>
          <p:nvPr/>
        </p:nvSpPr>
        <p:spPr>
          <a:xfrm>
            <a:off x="6506463" y="3310127"/>
            <a:ext cx="1429173" cy="323427"/>
          </a:xfrm>
          <a:custGeom>
            <a:avLst/>
            <a:gdLst/>
            <a:ahLst/>
            <a:cxnLst/>
            <a:rect l="l" t="t" r="r" b="b"/>
            <a:pathLst>
              <a:path w="1071879" h="242569">
                <a:moveTo>
                  <a:pt x="0" y="242315"/>
                </a:moveTo>
                <a:lnTo>
                  <a:pt x="1071372" y="242315"/>
                </a:lnTo>
                <a:lnTo>
                  <a:pt x="1071372" y="0"/>
                </a:lnTo>
                <a:lnTo>
                  <a:pt x="0" y="0"/>
                </a:lnTo>
                <a:lnTo>
                  <a:pt x="0" y="242315"/>
                </a:lnTo>
                <a:close/>
              </a:path>
            </a:pathLst>
          </a:custGeom>
          <a:solidFill>
            <a:srgbClr val="66B01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6614498" y="3395981"/>
            <a:ext cx="1198711" cy="152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8249921" y="3994911"/>
            <a:ext cx="555412" cy="555412"/>
          </a:xfrm>
          <a:custGeom>
            <a:avLst/>
            <a:gdLst/>
            <a:ahLst/>
            <a:cxnLst/>
            <a:rect l="l" t="t" r="r" b="b"/>
            <a:pathLst>
              <a:path w="416559" h="416560">
                <a:moveTo>
                  <a:pt x="208025" y="0"/>
                </a:moveTo>
                <a:lnTo>
                  <a:pt x="160313" y="5491"/>
                </a:lnTo>
                <a:lnTo>
                  <a:pt x="116521" y="21136"/>
                </a:lnTo>
                <a:lnTo>
                  <a:pt x="77897" y="45686"/>
                </a:lnTo>
                <a:lnTo>
                  <a:pt x="45686" y="77897"/>
                </a:lnTo>
                <a:lnTo>
                  <a:pt x="21136" y="116521"/>
                </a:lnTo>
                <a:lnTo>
                  <a:pt x="5491" y="160313"/>
                </a:lnTo>
                <a:lnTo>
                  <a:pt x="0" y="208026"/>
                </a:lnTo>
                <a:lnTo>
                  <a:pt x="5491" y="255738"/>
                </a:lnTo>
                <a:lnTo>
                  <a:pt x="21136" y="299530"/>
                </a:lnTo>
                <a:lnTo>
                  <a:pt x="45686" y="338154"/>
                </a:lnTo>
                <a:lnTo>
                  <a:pt x="77897" y="370365"/>
                </a:lnTo>
                <a:lnTo>
                  <a:pt x="116521" y="394915"/>
                </a:lnTo>
                <a:lnTo>
                  <a:pt x="160313" y="410560"/>
                </a:lnTo>
                <a:lnTo>
                  <a:pt x="208025" y="416052"/>
                </a:lnTo>
                <a:lnTo>
                  <a:pt x="255738" y="410560"/>
                </a:lnTo>
                <a:lnTo>
                  <a:pt x="299530" y="394915"/>
                </a:lnTo>
                <a:lnTo>
                  <a:pt x="338154" y="370365"/>
                </a:lnTo>
                <a:lnTo>
                  <a:pt x="370365" y="338154"/>
                </a:lnTo>
                <a:lnTo>
                  <a:pt x="394915" y="299530"/>
                </a:lnTo>
                <a:lnTo>
                  <a:pt x="410560" y="255738"/>
                </a:lnTo>
                <a:lnTo>
                  <a:pt x="416052" y="208026"/>
                </a:lnTo>
                <a:lnTo>
                  <a:pt x="410560" y="160313"/>
                </a:lnTo>
                <a:lnTo>
                  <a:pt x="394915" y="116521"/>
                </a:lnTo>
                <a:lnTo>
                  <a:pt x="370365" y="77897"/>
                </a:lnTo>
                <a:lnTo>
                  <a:pt x="338154" y="45686"/>
                </a:lnTo>
                <a:lnTo>
                  <a:pt x="299530" y="21136"/>
                </a:lnTo>
                <a:lnTo>
                  <a:pt x="255738" y="5491"/>
                </a:lnTo>
                <a:lnTo>
                  <a:pt x="208025" y="0"/>
                </a:lnTo>
                <a:close/>
              </a:path>
            </a:pathLst>
          </a:custGeom>
          <a:solidFill>
            <a:srgbClr val="7589A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8313421" y="4157981"/>
            <a:ext cx="399625" cy="11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8327473" y="4300219"/>
            <a:ext cx="406400" cy="887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9141968" y="4007103"/>
            <a:ext cx="518160" cy="518160"/>
          </a:xfrm>
          <a:custGeom>
            <a:avLst/>
            <a:gdLst/>
            <a:ahLst/>
            <a:cxnLst/>
            <a:rect l="l" t="t" r="r" b="b"/>
            <a:pathLst>
              <a:path w="388620" h="388620">
                <a:moveTo>
                  <a:pt x="323850" y="0"/>
                </a:moveTo>
                <a:lnTo>
                  <a:pt x="64770" y="0"/>
                </a:lnTo>
                <a:lnTo>
                  <a:pt x="39540" y="5083"/>
                </a:lnTo>
                <a:lnTo>
                  <a:pt x="18954" y="18954"/>
                </a:lnTo>
                <a:lnTo>
                  <a:pt x="5083" y="39540"/>
                </a:lnTo>
                <a:lnTo>
                  <a:pt x="0" y="64770"/>
                </a:lnTo>
                <a:lnTo>
                  <a:pt x="0" y="323850"/>
                </a:lnTo>
                <a:lnTo>
                  <a:pt x="5083" y="349079"/>
                </a:lnTo>
                <a:lnTo>
                  <a:pt x="18954" y="369665"/>
                </a:lnTo>
                <a:lnTo>
                  <a:pt x="39540" y="383536"/>
                </a:lnTo>
                <a:lnTo>
                  <a:pt x="64770" y="388620"/>
                </a:lnTo>
                <a:lnTo>
                  <a:pt x="323850" y="388620"/>
                </a:lnTo>
                <a:lnTo>
                  <a:pt x="349079" y="383536"/>
                </a:lnTo>
                <a:lnTo>
                  <a:pt x="369665" y="369665"/>
                </a:lnTo>
                <a:lnTo>
                  <a:pt x="383536" y="349079"/>
                </a:lnTo>
                <a:lnTo>
                  <a:pt x="388620" y="323850"/>
                </a:lnTo>
                <a:lnTo>
                  <a:pt x="388620" y="64770"/>
                </a:lnTo>
                <a:lnTo>
                  <a:pt x="383536" y="39540"/>
                </a:lnTo>
                <a:lnTo>
                  <a:pt x="369665" y="18954"/>
                </a:lnTo>
                <a:lnTo>
                  <a:pt x="349079" y="5083"/>
                </a:lnTo>
                <a:lnTo>
                  <a:pt x="323850" y="0"/>
                </a:lnTo>
                <a:close/>
              </a:path>
            </a:pathLst>
          </a:custGeom>
          <a:solidFill>
            <a:srgbClr val="7EC52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9216982" y="4198451"/>
            <a:ext cx="381508" cy="1452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10036749" y="3241039"/>
            <a:ext cx="1108771" cy="20299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10109201" y="3436111"/>
            <a:ext cx="938953" cy="1656080"/>
          </a:xfrm>
          <a:custGeom>
            <a:avLst/>
            <a:gdLst/>
            <a:ahLst/>
            <a:cxnLst/>
            <a:rect l="l" t="t" r="r" b="b"/>
            <a:pathLst>
              <a:path w="704215" h="1242060">
                <a:moveTo>
                  <a:pt x="0" y="1242059"/>
                </a:moveTo>
                <a:lnTo>
                  <a:pt x="704088" y="1242059"/>
                </a:lnTo>
                <a:lnTo>
                  <a:pt x="704088" y="0"/>
                </a:lnTo>
                <a:lnTo>
                  <a:pt x="0" y="0"/>
                </a:lnTo>
                <a:lnTo>
                  <a:pt x="0" y="1242059"/>
                </a:lnTo>
                <a:close/>
              </a:path>
            </a:pathLst>
          </a:custGeom>
          <a:solidFill>
            <a:srgbClr val="7EC52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10389615" y="4531529"/>
            <a:ext cx="387604" cy="1459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10267695" y="4767411"/>
            <a:ext cx="633813" cy="1982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10300209" y="3722623"/>
            <a:ext cx="555412" cy="557107"/>
          </a:xfrm>
          <a:custGeom>
            <a:avLst/>
            <a:gdLst/>
            <a:ahLst/>
            <a:cxnLst/>
            <a:rect l="l" t="t" r="r" b="b"/>
            <a:pathLst>
              <a:path w="416559" h="417830">
                <a:moveTo>
                  <a:pt x="208025" y="0"/>
                </a:moveTo>
                <a:lnTo>
                  <a:pt x="160313" y="5513"/>
                </a:lnTo>
                <a:lnTo>
                  <a:pt x="116521" y="21220"/>
                </a:lnTo>
                <a:lnTo>
                  <a:pt x="77897" y="45866"/>
                </a:lnTo>
                <a:lnTo>
                  <a:pt x="45686" y="78199"/>
                </a:lnTo>
                <a:lnTo>
                  <a:pt x="21136" y="116965"/>
                </a:lnTo>
                <a:lnTo>
                  <a:pt x="5491" y="160913"/>
                </a:lnTo>
                <a:lnTo>
                  <a:pt x="0" y="208787"/>
                </a:lnTo>
                <a:lnTo>
                  <a:pt x="5491" y="256662"/>
                </a:lnTo>
                <a:lnTo>
                  <a:pt x="21136" y="300610"/>
                </a:lnTo>
                <a:lnTo>
                  <a:pt x="45686" y="339376"/>
                </a:lnTo>
                <a:lnTo>
                  <a:pt x="77897" y="371709"/>
                </a:lnTo>
                <a:lnTo>
                  <a:pt x="116521" y="396355"/>
                </a:lnTo>
                <a:lnTo>
                  <a:pt x="160313" y="412062"/>
                </a:lnTo>
                <a:lnTo>
                  <a:pt x="208025" y="417575"/>
                </a:lnTo>
                <a:lnTo>
                  <a:pt x="255738" y="412062"/>
                </a:lnTo>
                <a:lnTo>
                  <a:pt x="299530" y="396355"/>
                </a:lnTo>
                <a:lnTo>
                  <a:pt x="338154" y="371709"/>
                </a:lnTo>
                <a:lnTo>
                  <a:pt x="370365" y="339376"/>
                </a:lnTo>
                <a:lnTo>
                  <a:pt x="394915" y="300610"/>
                </a:lnTo>
                <a:lnTo>
                  <a:pt x="410560" y="256662"/>
                </a:lnTo>
                <a:lnTo>
                  <a:pt x="416051" y="208787"/>
                </a:lnTo>
                <a:lnTo>
                  <a:pt x="410560" y="160913"/>
                </a:lnTo>
                <a:lnTo>
                  <a:pt x="394915" y="116965"/>
                </a:lnTo>
                <a:lnTo>
                  <a:pt x="370365" y="78199"/>
                </a:lnTo>
                <a:lnTo>
                  <a:pt x="338154" y="45866"/>
                </a:lnTo>
                <a:lnTo>
                  <a:pt x="299530" y="21220"/>
                </a:lnTo>
                <a:lnTo>
                  <a:pt x="255738" y="5513"/>
                </a:lnTo>
                <a:lnTo>
                  <a:pt x="208025" y="0"/>
                </a:lnTo>
                <a:close/>
              </a:path>
            </a:pathLst>
          </a:custGeom>
          <a:solidFill>
            <a:srgbClr val="788585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10547605" y="3821006"/>
            <a:ext cx="65193" cy="826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10551328" y="3985261"/>
            <a:ext cx="52155" cy="523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10515770" y="4105486"/>
            <a:ext cx="120733" cy="839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2235201" y="4088384"/>
            <a:ext cx="541020" cy="538480"/>
          </a:xfrm>
          <a:custGeom>
            <a:avLst/>
            <a:gdLst/>
            <a:ahLst/>
            <a:cxnLst/>
            <a:rect l="l" t="t" r="r" b="b"/>
            <a:pathLst>
              <a:path w="405764" h="403860">
                <a:moveTo>
                  <a:pt x="202692" y="0"/>
                </a:moveTo>
                <a:lnTo>
                  <a:pt x="156234" y="5333"/>
                </a:lnTo>
                <a:lnTo>
                  <a:pt x="113577" y="20527"/>
                </a:lnTo>
                <a:lnTo>
                  <a:pt x="75942" y="44367"/>
                </a:lnTo>
                <a:lnTo>
                  <a:pt x="44547" y="75640"/>
                </a:lnTo>
                <a:lnTo>
                  <a:pt x="20611" y="113133"/>
                </a:lnTo>
                <a:lnTo>
                  <a:pt x="5356" y="155634"/>
                </a:lnTo>
                <a:lnTo>
                  <a:pt x="0" y="201930"/>
                </a:lnTo>
                <a:lnTo>
                  <a:pt x="5356" y="248225"/>
                </a:lnTo>
                <a:lnTo>
                  <a:pt x="20611" y="290726"/>
                </a:lnTo>
                <a:lnTo>
                  <a:pt x="44547" y="328219"/>
                </a:lnTo>
                <a:lnTo>
                  <a:pt x="75942" y="359492"/>
                </a:lnTo>
                <a:lnTo>
                  <a:pt x="113577" y="383332"/>
                </a:lnTo>
                <a:lnTo>
                  <a:pt x="156234" y="398526"/>
                </a:lnTo>
                <a:lnTo>
                  <a:pt x="202692" y="403860"/>
                </a:lnTo>
                <a:lnTo>
                  <a:pt x="249149" y="398526"/>
                </a:lnTo>
                <a:lnTo>
                  <a:pt x="291806" y="383332"/>
                </a:lnTo>
                <a:lnTo>
                  <a:pt x="329441" y="359492"/>
                </a:lnTo>
                <a:lnTo>
                  <a:pt x="360836" y="328219"/>
                </a:lnTo>
                <a:lnTo>
                  <a:pt x="384772" y="290726"/>
                </a:lnTo>
                <a:lnTo>
                  <a:pt x="400027" y="248225"/>
                </a:lnTo>
                <a:lnTo>
                  <a:pt x="405383" y="201930"/>
                </a:lnTo>
                <a:lnTo>
                  <a:pt x="400027" y="155634"/>
                </a:lnTo>
                <a:lnTo>
                  <a:pt x="384772" y="113133"/>
                </a:lnTo>
                <a:lnTo>
                  <a:pt x="360836" y="75640"/>
                </a:lnTo>
                <a:lnTo>
                  <a:pt x="329441" y="44367"/>
                </a:lnTo>
                <a:lnTo>
                  <a:pt x="291806" y="20527"/>
                </a:lnTo>
                <a:lnTo>
                  <a:pt x="249149" y="5333"/>
                </a:lnTo>
                <a:lnTo>
                  <a:pt x="202692" y="0"/>
                </a:lnTo>
                <a:close/>
              </a:path>
            </a:pathLst>
          </a:custGeom>
          <a:solidFill>
            <a:srgbClr val="7589A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2324947" y="4287690"/>
            <a:ext cx="362541" cy="14833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3050031" y="4088384"/>
            <a:ext cx="538480" cy="538480"/>
          </a:xfrm>
          <a:custGeom>
            <a:avLst/>
            <a:gdLst/>
            <a:ahLst/>
            <a:cxnLst/>
            <a:rect l="l" t="t" r="r" b="b"/>
            <a:pathLst>
              <a:path w="403860" h="403860">
                <a:moveTo>
                  <a:pt x="336550" y="0"/>
                </a:moveTo>
                <a:lnTo>
                  <a:pt x="67309" y="0"/>
                </a:lnTo>
                <a:lnTo>
                  <a:pt x="41094" y="5284"/>
                </a:lnTo>
                <a:lnTo>
                  <a:pt x="19700" y="19700"/>
                </a:lnTo>
                <a:lnTo>
                  <a:pt x="5284" y="41094"/>
                </a:lnTo>
                <a:lnTo>
                  <a:pt x="0" y="67310"/>
                </a:lnTo>
                <a:lnTo>
                  <a:pt x="0" y="336550"/>
                </a:lnTo>
                <a:lnTo>
                  <a:pt x="5284" y="362765"/>
                </a:lnTo>
                <a:lnTo>
                  <a:pt x="19700" y="384159"/>
                </a:lnTo>
                <a:lnTo>
                  <a:pt x="41094" y="398575"/>
                </a:lnTo>
                <a:lnTo>
                  <a:pt x="67309" y="403860"/>
                </a:lnTo>
                <a:lnTo>
                  <a:pt x="336550" y="403860"/>
                </a:lnTo>
                <a:lnTo>
                  <a:pt x="362765" y="398575"/>
                </a:lnTo>
                <a:lnTo>
                  <a:pt x="384159" y="384159"/>
                </a:lnTo>
                <a:lnTo>
                  <a:pt x="398575" y="362765"/>
                </a:lnTo>
                <a:lnTo>
                  <a:pt x="403859" y="336550"/>
                </a:lnTo>
                <a:lnTo>
                  <a:pt x="403859" y="67310"/>
                </a:lnTo>
                <a:lnTo>
                  <a:pt x="398575" y="41094"/>
                </a:lnTo>
                <a:lnTo>
                  <a:pt x="384159" y="19700"/>
                </a:lnTo>
                <a:lnTo>
                  <a:pt x="362765" y="5284"/>
                </a:lnTo>
                <a:lnTo>
                  <a:pt x="336550" y="0"/>
                </a:lnTo>
                <a:close/>
              </a:path>
            </a:pathLst>
          </a:custGeom>
          <a:solidFill>
            <a:srgbClr val="A689D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3134190" y="4290060"/>
            <a:ext cx="374057" cy="1452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3611881" y="4285319"/>
            <a:ext cx="230969" cy="1486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3870390" y="3425404"/>
            <a:ext cx="922777" cy="18699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/>
          <p:nvPr/>
        </p:nvSpPr>
        <p:spPr>
          <a:xfrm>
            <a:off x="3940047" y="3671823"/>
            <a:ext cx="789093" cy="1410547"/>
          </a:xfrm>
          <a:custGeom>
            <a:avLst/>
            <a:gdLst/>
            <a:ahLst/>
            <a:cxnLst/>
            <a:rect l="l" t="t" r="r" b="b"/>
            <a:pathLst>
              <a:path w="591820" h="1057910">
                <a:moveTo>
                  <a:pt x="0" y="1057656"/>
                </a:moveTo>
                <a:lnTo>
                  <a:pt x="591312" y="1057656"/>
                </a:lnTo>
                <a:lnTo>
                  <a:pt x="591312" y="0"/>
                </a:lnTo>
                <a:lnTo>
                  <a:pt x="0" y="0"/>
                </a:lnTo>
                <a:lnTo>
                  <a:pt x="0" y="1057656"/>
                </a:lnTo>
                <a:close/>
              </a:path>
            </a:pathLst>
          </a:custGeom>
          <a:solidFill>
            <a:srgbClr val="A689D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/>
          <p:nvPr/>
        </p:nvSpPr>
        <p:spPr>
          <a:xfrm>
            <a:off x="4145110" y="4186935"/>
            <a:ext cx="387604" cy="14596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/>
          <p:nvPr/>
        </p:nvSpPr>
        <p:spPr>
          <a:xfrm>
            <a:off x="4025223" y="4422987"/>
            <a:ext cx="633813" cy="1981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/>
          <p:nvPr/>
        </p:nvSpPr>
        <p:spPr>
          <a:xfrm>
            <a:off x="2799081" y="4285319"/>
            <a:ext cx="230969" cy="1486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/>
          <p:nvPr/>
        </p:nvSpPr>
        <p:spPr>
          <a:xfrm>
            <a:off x="1984249" y="4285319"/>
            <a:ext cx="230969" cy="1486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/>
          <p:nvPr/>
        </p:nvSpPr>
        <p:spPr>
          <a:xfrm>
            <a:off x="609600" y="3462528"/>
            <a:ext cx="1337733" cy="303105"/>
          </a:xfrm>
          <a:custGeom>
            <a:avLst/>
            <a:gdLst/>
            <a:ahLst/>
            <a:cxnLst/>
            <a:rect l="l" t="t" r="r" b="b"/>
            <a:pathLst>
              <a:path w="1003300" h="227330">
                <a:moveTo>
                  <a:pt x="0" y="227075"/>
                </a:moveTo>
                <a:lnTo>
                  <a:pt x="1002791" y="227075"/>
                </a:lnTo>
                <a:lnTo>
                  <a:pt x="1002791" y="0"/>
                </a:lnTo>
                <a:lnTo>
                  <a:pt x="0" y="0"/>
                </a:lnTo>
                <a:lnTo>
                  <a:pt x="0" y="227075"/>
                </a:lnTo>
                <a:close/>
              </a:path>
            </a:pathLst>
          </a:custGeom>
          <a:solidFill>
            <a:srgbClr val="946FD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/>
          <p:nvPr/>
        </p:nvSpPr>
        <p:spPr>
          <a:xfrm>
            <a:off x="871473" y="3544994"/>
            <a:ext cx="805315" cy="14714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/>
          <p:nvPr/>
        </p:nvSpPr>
        <p:spPr>
          <a:xfrm>
            <a:off x="609601" y="3775457"/>
            <a:ext cx="1339425" cy="1518073"/>
          </a:xfrm>
          <a:custGeom>
            <a:avLst/>
            <a:gdLst/>
            <a:ahLst/>
            <a:cxnLst/>
            <a:rect l="l" t="t" r="r" b="b"/>
            <a:pathLst>
              <a:path w="1004569" h="1138554">
                <a:moveTo>
                  <a:pt x="0" y="1138428"/>
                </a:moveTo>
                <a:lnTo>
                  <a:pt x="1004316" y="1138428"/>
                </a:lnTo>
                <a:lnTo>
                  <a:pt x="1004316" y="0"/>
                </a:lnTo>
                <a:lnTo>
                  <a:pt x="0" y="0"/>
                </a:lnTo>
                <a:lnTo>
                  <a:pt x="0" y="1138428"/>
                </a:lnTo>
                <a:close/>
              </a:path>
            </a:pathLst>
          </a:custGeom>
          <a:solidFill>
            <a:srgbClr val="2C3E51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/>
          <p:nvPr/>
        </p:nvSpPr>
        <p:spPr>
          <a:xfrm>
            <a:off x="880076" y="4470062"/>
            <a:ext cx="859653" cy="2475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6" name="object 46"/>
          <p:cNvSpPr txBox="1"/>
          <p:nvPr/>
        </p:nvSpPr>
        <p:spPr>
          <a:xfrm>
            <a:off x="615832" y="5355267"/>
            <a:ext cx="132503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C#</a:t>
            </a:r>
            <a:r>
              <a:rPr sz="2400" spc="-12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spc="-13" dirty="0">
                <a:solidFill>
                  <a:srgbClr val="505050"/>
                </a:solidFill>
                <a:latin typeface="Segoe UI Light"/>
                <a:cs typeface="Segoe UI Light"/>
              </a:rPr>
              <a:t>source</a:t>
            </a:r>
            <a:endParaRPr sz="2400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048168" y="5355267"/>
            <a:ext cx="2573019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Native</a:t>
            </a:r>
            <a:r>
              <a:rPr sz="2400" spc="-8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performance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714588" y="1647613"/>
            <a:ext cx="10570633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Xamarin apps </a:t>
            </a:r>
            <a:r>
              <a:rPr sz="2667" spc="-20" dirty="0">
                <a:solidFill>
                  <a:srgbClr val="505050"/>
                </a:solidFill>
                <a:latin typeface="Segoe UI Light"/>
                <a:cs typeface="Segoe UI Light"/>
              </a:rPr>
              <a:t>are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fully native,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you get fully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native </a:t>
            </a:r>
            <a:r>
              <a:rPr sz="2667" spc="7" dirty="0">
                <a:solidFill>
                  <a:srgbClr val="505050"/>
                </a:solidFill>
                <a:latin typeface="Segoe UI Light"/>
                <a:cs typeface="Segoe UI Light"/>
              </a:rPr>
              <a:t>performance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with the  benefits </a:t>
            </a:r>
            <a:r>
              <a:rPr sz="2667" spc="-33" dirty="0">
                <a:solidFill>
                  <a:srgbClr val="505050"/>
                </a:solidFill>
                <a:latin typeface="Segoe UI Light"/>
                <a:cs typeface="Segoe UI Light"/>
              </a:rPr>
              <a:t>of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shared</a:t>
            </a:r>
            <a:r>
              <a:rPr sz="2667" spc="3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code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1AF0D07-B9D9-4A8A-BEA3-692C134F945C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Tasks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A454F538-F756-4F50-8331-C90B55BD4878}"/>
              </a:ext>
            </a:extLst>
          </p:cNvPr>
          <p:cNvSpPr txBox="1"/>
          <p:nvPr/>
        </p:nvSpPr>
        <p:spPr>
          <a:xfrm>
            <a:off x="535939" y="1175359"/>
            <a:ext cx="9771035" cy="2816669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4080" dirty="0">
                <a:solidFill>
                  <a:srgbClr val="505050"/>
                </a:solidFill>
                <a:latin typeface="Segoe UI Light"/>
                <a:cs typeface="Segoe UI Light"/>
              </a:rPr>
              <a:t>The state of mobile development today</a:t>
            </a: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4080" dirty="0">
                <a:solidFill>
                  <a:srgbClr val="505050"/>
                </a:solidFill>
                <a:latin typeface="Segoe UI Light"/>
                <a:cs typeface="Segoe UI Light"/>
              </a:rPr>
              <a:t>Discuss mobile app trends</a:t>
            </a: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4080" dirty="0">
                <a:solidFill>
                  <a:srgbClr val="505050"/>
                </a:solidFill>
                <a:latin typeface="Segoe UI Light"/>
                <a:cs typeface="Segoe UI Light"/>
              </a:rPr>
              <a:t>Identify approaches to development</a:t>
            </a: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4080" dirty="0">
                <a:solidFill>
                  <a:srgbClr val="505050"/>
                </a:solidFill>
                <a:latin typeface="Segoe UI Light"/>
                <a:cs typeface="Segoe UI Light"/>
              </a:rPr>
              <a:t>Discover the Xamarin Approach</a:t>
            </a:r>
            <a:endParaRPr sz="4080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5825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14587" y="1647612"/>
            <a:ext cx="10273453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Xamarin.Forms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enables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even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more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code-sharing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through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shared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UI 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definition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when deep platform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integration is</a:t>
            </a:r>
            <a:r>
              <a:rPr sz="2667" spc="6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spc="13" dirty="0">
                <a:solidFill>
                  <a:srgbClr val="505050"/>
                </a:solidFill>
                <a:latin typeface="Segoe UI Light"/>
                <a:cs typeface="Segoe UI Light"/>
              </a:rPr>
              <a:t>unnecessary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383370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Xamarin.Fo</a:t>
            </a:r>
            <a:r>
              <a:rPr sz="4800" spc="-2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</a:t>
            </a:r>
          </a:p>
        </p:txBody>
      </p:sp>
      <p:sp>
        <p:nvSpPr>
          <p:cNvPr id="10" name="object 10"/>
          <p:cNvSpPr/>
          <p:nvPr/>
        </p:nvSpPr>
        <p:spPr>
          <a:xfrm>
            <a:off x="2885439" y="2897631"/>
            <a:ext cx="6415024" cy="2680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2553885" y="5613332"/>
            <a:ext cx="6983307" cy="87887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967716" marR="6773" indent="-951630">
              <a:spcBef>
                <a:spcPts val="133"/>
              </a:spcBef>
            </a:pPr>
            <a:r>
              <a:rPr sz="2800" dirty="0">
                <a:solidFill>
                  <a:srgbClr val="505050"/>
                </a:solidFill>
                <a:latin typeface="Segoe UI Light"/>
                <a:cs typeface="Segoe UI Light"/>
              </a:rPr>
              <a:t>Build </a:t>
            </a:r>
            <a:r>
              <a:rPr sz="2800" spc="-7" dirty="0">
                <a:solidFill>
                  <a:srgbClr val="505050"/>
                </a:solidFill>
                <a:latin typeface="Segoe UI Light"/>
                <a:cs typeface="Segoe UI Light"/>
              </a:rPr>
              <a:t>native </a:t>
            </a:r>
            <a:r>
              <a:rPr sz="2800" dirty="0">
                <a:solidFill>
                  <a:srgbClr val="505050"/>
                </a:solidFill>
                <a:latin typeface="Segoe UI Light"/>
                <a:cs typeface="Segoe UI Light"/>
              </a:rPr>
              <a:t>UIs for </a:t>
            </a:r>
            <a:r>
              <a:rPr sz="2800" spc="-13" dirty="0">
                <a:solidFill>
                  <a:srgbClr val="505050"/>
                </a:solidFill>
                <a:latin typeface="Segoe UI Light"/>
                <a:cs typeface="Segoe UI Light"/>
              </a:rPr>
              <a:t>Android, </a:t>
            </a:r>
            <a:r>
              <a:rPr sz="2800" spc="-7" dirty="0">
                <a:solidFill>
                  <a:srgbClr val="505050"/>
                </a:solidFill>
                <a:latin typeface="Segoe UI Light"/>
                <a:cs typeface="Segoe UI Light"/>
              </a:rPr>
              <a:t>iOS, and Windows  </a:t>
            </a:r>
            <a:r>
              <a:rPr sz="2800" spc="-20" dirty="0">
                <a:solidFill>
                  <a:srgbClr val="505050"/>
                </a:solidFill>
                <a:latin typeface="Segoe UI Light"/>
                <a:cs typeface="Segoe UI Light"/>
              </a:rPr>
              <a:t>from </a:t>
            </a:r>
            <a:r>
              <a:rPr sz="2800" dirty="0">
                <a:solidFill>
                  <a:srgbClr val="505050"/>
                </a:solidFill>
                <a:latin typeface="Segoe UI Light"/>
                <a:cs typeface="Segoe UI Light"/>
              </a:rPr>
              <a:t>a </a:t>
            </a:r>
            <a:r>
              <a:rPr sz="2800" spc="-7" dirty="0">
                <a:solidFill>
                  <a:srgbClr val="505050"/>
                </a:solidFill>
                <a:latin typeface="Segoe UI Light"/>
                <a:cs typeface="Segoe UI Light"/>
              </a:rPr>
              <a:t>single, </a:t>
            </a:r>
            <a:r>
              <a:rPr sz="2800" spc="-13" dirty="0">
                <a:solidFill>
                  <a:srgbClr val="505050"/>
                </a:solidFill>
                <a:latin typeface="Segoe UI Light"/>
                <a:cs typeface="Segoe UI Light"/>
              </a:rPr>
              <a:t>shared </a:t>
            </a:r>
            <a:r>
              <a:rPr sz="2800" spc="-7" dirty="0">
                <a:solidFill>
                  <a:srgbClr val="505050"/>
                </a:solidFill>
                <a:latin typeface="Segoe UI Light"/>
                <a:cs typeface="Segoe UI Light"/>
              </a:rPr>
              <a:t>C#</a:t>
            </a:r>
            <a:r>
              <a:rPr sz="2800" spc="-107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800" spc="-7" dirty="0">
                <a:solidFill>
                  <a:srgbClr val="505050"/>
                </a:solidFill>
                <a:latin typeface="Segoe UI Light"/>
                <a:cs typeface="Segoe UI Light"/>
              </a:rPr>
              <a:t>codebase</a:t>
            </a:r>
            <a:endParaRPr sz="2800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679450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Included in</a:t>
            </a:r>
            <a:r>
              <a:rPr sz="4800" spc="-53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Xamarin.Forms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0078" y="1896024"/>
            <a:ext cx="4584700" cy="439373"/>
          </a:xfrm>
          <a:prstGeom prst="rect">
            <a:avLst/>
          </a:prstGeom>
        </p:spPr>
        <p:txBody>
          <a:bodyPr vert="horz" wrap="square" lIns="0" tIns="18627" rIns="0" bIns="0" rtlCol="0">
            <a:spAutoFit/>
          </a:bodyPr>
          <a:lstStyle/>
          <a:p>
            <a:pPr marL="372524" indent="-355591">
              <a:spcBef>
                <a:spcPts val="147"/>
              </a:spcBef>
              <a:buClr>
                <a:srgbClr val="6EBC22"/>
              </a:buClr>
              <a:buFont typeface="Segoe UI Symbol"/>
              <a:buChar char="✓"/>
              <a:tabLst>
                <a:tab pos="372524" algn="l"/>
              </a:tabLst>
            </a:pPr>
            <a:r>
              <a:rPr sz="2733" spc="7" dirty="0">
                <a:solidFill>
                  <a:srgbClr val="505050"/>
                </a:solidFill>
                <a:latin typeface="Segoe UI Light"/>
                <a:cs typeface="Segoe UI Light"/>
              </a:rPr>
              <a:t>UI </a:t>
            </a:r>
            <a:r>
              <a:rPr sz="2733" dirty="0">
                <a:solidFill>
                  <a:srgbClr val="505050"/>
                </a:solidFill>
                <a:latin typeface="Segoe UI Light"/>
                <a:cs typeface="Segoe UI Light"/>
              </a:rPr>
              <a:t>building blocks like</a:t>
            </a:r>
            <a:r>
              <a:rPr sz="2733" spc="-12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733" dirty="0">
                <a:solidFill>
                  <a:srgbClr val="505050"/>
                </a:solidFill>
                <a:latin typeface="Segoe UI Light"/>
                <a:cs typeface="Segoe UI Light"/>
              </a:rPr>
              <a:t>pages,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60077" y="2185043"/>
            <a:ext cx="4272280" cy="3784348"/>
          </a:xfrm>
          <a:prstGeom prst="rect">
            <a:avLst/>
          </a:prstGeom>
        </p:spPr>
        <p:txBody>
          <a:bodyPr vert="horz" wrap="square" lIns="0" tIns="108373" rIns="0" bIns="0" rtlCol="0">
            <a:spAutoFit/>
          </a:bodyPr>
          <a:lstStyle/>
          <a:p>
            <a:pPr marL="1260655">
              <a:spcBef>
                <a:spcPts val="853"/>
              </a:spcBef>
            </a:pPr>
            <a:r>
              <a:rPr sz="2733" dirty="0">
                <a:solidFill>
                  <a:srgbClr val="505050"/>
                </a:solidFill>
                <a:latin typeface="Segoe UI Light"/>
                <a:cs typeface="Segoe UI Light"/>
              </a:rPr>
              <a:t>layouts, and</a:t>
            </a:r>
            <a:r>
              <a:rPr sz="2733" spc="-127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733" spc="-7" dirty="0">
                <a:solidFill>
                  <a:srgbClr val="505050"/>
                </a:solidFill>
                <a:latin typeface="Segoe UI Light"/>
                <a:cs typeface="Segoe UI Light"/>
              </a:rPr>
              <a:t>controls</a:t>
            </a:r>
            <a:endParaRPr sz="2733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467348" indent="-451262">
              <a:spcBef>
                <a:spcPts val="720"/>
              </a:spcBef>
              <a:buClr>
                <a:srgbClr val="6EBC22"/>
              </a:buClr>
              <a:buFont typeface="Segoe UI Symbol"/>
              <a:buChar char="✓"/>
              <a:tabLst>
                <a:tab pos="467348" algn="l"/>
                <a:tab pos="468195" algn="l"/>
              </a:tabLst>
            </a:pPr>
            <a:r>
              <a:rPr sz="2733" dirty="0">
                <a:solidFill>
                  <a:srgbClr val="505050"/>
                </a:solidFill>
                <a:latin typeface="Segoe UI Light"/>
                <a:cs typeface="Segoe UI Light"/>
              </a:rPr>
              <a:t>XAML-defined</a:t>
            </a:r>
            <a:r>
              <a:rPr sz="2733" spc="-47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733" spc="7" dirty="0">
                <a:solidFill>
                  <a:srgbClr val="505050"/>
                </a:solidFill>
                <a:latin typeface="Segoe UI Light"/>
                <a:cs typeface="Segoe UI Light"/>
              </a:rPr>
              <a:t>UI</a:t>
            </a:r>
            <a:endParaRPr sz="2733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467348" indent="-451262">
              <a:spcBef>
                <a:spcPts val="993"/>
              </a:spcBef>
              <a:buClr>
                <a:srgbClr val="6EBC22"/>
              </a:buClr>
              <a:buFont typeface="Segoe UI Symbol"/>
              <a:buChar char="✓"/>
              <a:tabLst>
                <a:tab pos="467348" algn="l"/>
                <a:tab pos="468195" algn="l"/>
              </a:tabLst>
            </a:pPr>
            <a:r>
              <a:rPr sz="2733" spc="7" dirty="0">
                <a:solidFill>
                  <a:srgbClr val="505050"/>
                </a:solidFill>
                <a:latin typeface="Segoe UI Light"/>
                <a:cs typeface="Segoe UI Light"/>
              </a:rPr>
              <a:t>Data</a:t>
            </a:r>
            <a:r>
              <a:rPr sz="2733" spc="-4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733" spc="-7" dirty="0">
                <a:solidFill>
                  <a:srgbClr val="505050"/>
                </a:solidFill>
                <a:latin typeface="Segoe UI Light"/>
                <a:cs typeface="Segoe UI Light"/>
              </a:rPr>
              <a:t>binding</a:t>
            </a:r>
            <a:endParaRPr sz="2733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467348" indent="-451262">
              <a:spcBef>
                <a:spcPts val="1007"/>
              </a:spcBef>
              <a:buClr>
                <a:srgbClr val="6EBC22"/>
              </a:buClr>
              <a:buFont typeface="Segoe UI Symbol"/>
              <a:buChar char="✓"/>
              <a:tabLst>
                <a:tab pos="467348" algn="l"/>
                <a:tab pos="468195" algn="l"/>
              </a:tabLst>
            </a:pPr>
            <a:r>
              <a:rPr sz="2733" dirty="0">
                <a:solidFill>
                  <a:srgbClr val="505050"/>
                </a:solidFill>
                <a:latin typeface="Segoe UI Light"/>
                <a:cs typeface="Segoe UI Light"/>
              </a:rPr>
              <a:t>Navigation</a:t>
            </a:r>
            <a:endParaRPr sz="2733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467348" indent="-451262">
              <a:spcBef>
                <a:spcPts val="1013"/>
              </a:spcBef>
              <a:buClr>
                <a:srgbClr val="6EBC22"/>
              </a:buClr>
              <a:buFont typeface="Segoe UI Symbol"/>
              <a:buChar char="✓"/>
              <a:tabLst>
                <a:tab pos="467348" algn="l"/>
                <a:tab pos="468195" algn="l"/>
              </a:tabLst>
            </a:pPr>
            <a:r>
              <a:rPr sz="2733" dirty="0">
                <a:solidFill>
                  <a:srgbClr val="505050"/>
                </a:solidFill>
                <a:latin typeface="Segoe UI Light"/>
                <a:cs typeface="Segoe UI Light"/>
              </a:rPr>
              <a:t>Animation</a:t>
            </a:r>
            <a:r>
              <a:rPr sz="2733" spc="-27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733" spc="7" dirty="0">
                <a:solidFill>
                  <a:srgbClr val="505050"/>
                </a:solidFill>
                <a:latin typeface="Segoe UI Light"/>
                <a:cs typeface="Segoe UI Light"/>
              </a:rPr>
              <a:t>API</a:t>
            </a:r>
            <a:endParaRPr sz="2733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467348" indent="-451262">
              <a:spcBef>
                <a:spcPts val="987"/>
              </a:spcBef>
              <a:buClr>
                <a:srgbClr val="6EBC22"/>
              </a:buClr>
              <a:buFont typeface="Segoe UI Symbol"/>
              <a:buChar char="✓"/>
              <a:tabLst>
                <a:tab pos="467348" algn="l"/>
                <a:tab pos="468195" algn="l"/>
              </a:tabLst>
            </a:pPr>
            <a:r>
              <a:rPr sz="2733" spc="7" dirty="0">
                <a:solidFill>
                  <a:srgbClr val="505050"/>
                </a:solidFill>
                <a:latin typeface="Segoe UI Light"/>
                <a:cs typeface="Segoe UI Light"/>
              </a:rPr>
              <a:t>Dependency</a:t>
            </a:r>
            <a:r>
              <a:rPr sz="2733" spc="-6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733" spc="20" dirty="0">
                <a:solidFill>
                  <a:srgbClr val="505050"/>
                </a:solidFill>
                <a:latin typeface="Segoe UI Light"/>
                <a:cs typeface="Segoe UI Light"/>
              </a:rPr>
              <a:t>Service</a:t>
            </a:r>
            <a:endParaRPr sz="2733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467348" indent="-451262">
              <a:spcBef>
                <a:spcPts val="1013"/>
              </a:spcBef>
              <a:buClr>
                <a:srgbClr val="6EBC22"/>
              </a:buClr>
              <a:buFont typeface="Segoe UI Symbol"/>
              <a:buChar char="✓"/>
              <a:tabLst>
                <a:tab pos="467348" algn="l"/>
                <a:tab pos="468195" algn="l"/>
              </a:tabLst>
            </a:pPr>
            <a:r>
              <a:rPr sz="2733" spc="7" dirty="0">
                <a:solidFill>
                  <a:srgbClr val="505050"/>
                </a:solidFill>
                <a:latin typeface="Segoe UI Light"/>
                <a:cs typeface="Segoe UI Light"/>
              </a:rPr>
              <a:t>Messaging</a:t>
            </a:r>
            <a:r>
              <a:rPr sz="2733" spc="-7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733" dirty="0">
                <a:solidFill>
                  <a:srgbClr val="505050"/>
                </a:solidFill>
                <a:latin typeface="Segoe UI Light"/>
                <a:cs typeface="Segoe UI Light"/>
              </a:rPr>
              <a:t>Center</a:t>
            </a:r>
            <a:endParaRPr sz="2733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35647" y="2001520"/>
            <a:ext cx="1089659" cy="1050713"/>
          </a:xfrm>
          <a:custGeom>
            <a:avLst/>
            <a:gdLst/>
            <a:ahLst/>
            <a:cxnLst/>
            <a:rect l="l" t="t" r="r" b="b"/>
            <a:pathLst>
              <a:path w="817245" h="788035">
                <a:moveTo>
                  <a:pt x="0" y="393954"/>
                </a:moveTo>
                <a:lnTo>
                  <a:pt x="2748" y="348015"/>
                </a:lnTo>
                <a:lnTo>
                  <a:pt x="10787" y="303631"/>
                </a:lnTo>
                <a:lnTo>
                  <a:pt x="23813" y="261098"/>
                </a:lnTo>
                <a:lnTo>
                  <a:pt x="41516" y="220713"/>
                </a:lnTo>
                <a:lnTo>
                  <a:pt x="63592" y="182770"/>
                </a:lnTo>
                <a:lnTo>
                  <a:pt x="89733" y="147565"/>
                </a:lnTo>
                <a:lnTo>
                  <a:pt x="119633" y="115395"/>
                </a:lnTo>
                <a:lnTo>
                  <a:pt x="152986" y="86554"/>
                </a:lnTo>
                <a:lnTo>
                  <a:pt x="189484" y="61339"/>
                </a:lnTo>
                <a:lnTo>
                  <a:pt x="228822" y="40046"/>
                </a:lnTo>
                <a:lnTo>
                  <a:pt x="270692" y="22969"/>
                </a:lnTo>
                <a:lnTo>
                  <a:pt x="314788" y="10405"/>
                </a:lnTo>
                <a:lnTo>
                  <a:pt x="360803" y="2650"/>
                </a:lnTo>
                <a:lnTo>
                  <a:pt x="408431" y="0"/>
                </a:lnTo>
                <a:lnTo>
                  <a:pt x="456060" y="2650"/>
                </a:lnTo>
                <a:lnTo>
                  <a:pt x="502075" y="10405"/>
                </a:lnTo>
                <a:lnTo>
                  <a:pt x="546171" y="22969"/>
                </a:lnTo>
                <a:lnTo>
                  <a:pt x="588041" y="40046"/>
                </a:lnTo>
                <a:lnTo>
                  <a:pt x="627379" y="61339"/>
                </a:lnTo>
                <a:lnTo>
                  <a:pt x="663877" y="86554"/>
                </a:lnTo>
                <a:lnTo>
                  <a:pt x="697229" y="115395"/>
                </a:lnTo>
                <a:lnTo>
                  <a:pt x="727130" y="147565"/>
                </a:lnTo>
                <a:lnTo>
                  <a:pt x="753271" y="182770"/>
                </a:lnTo>
                <a:lnTo>
                  <a:pt x="775347" y="220713"/>
                </a:lnTo>
                <a:lnTo>
                  <a:pt x="793050" y="261098"/>
                </a:lnTo>
                <a:lnTo>
                  <a:pt x="806076" y="303631"/>
                </a:lnTo>
                <a:lnTo>
                  <a:pt x="814115" y="348015"/>
                </a:lnTo>
                <a:lnTo>
                  <a:pt x="816863" y="393954"/>
                </a:lnTo>
                <a:lnTo>
                  <a:pt x="814115" y="439892"/>
                </a:lnTo>
                <a:lnTo>
                  <a:pt x="806076" y="484276"/>
                </a:lnTo>
                <a:lnTo>
                  <a:pt x="793050" y="526809"/>
                </a:lnTo>
                <a:lnTo>
                  <a:pt x="775347" y="567194"/>
                </a:lnTo>
                <a:lnTo>
                  <a:pt x="753271" y="605137"/>
                </a:lnTo>
                <a:lnTo>
                  <a:pt x="727130" y="640342"/>
                </a:lnTo>
                <a:lnTo>
                  <a:pt x="697230" y="672512"/>
                </a:lnTo>
                <a:lnTo>
                  <a:pt x="663877" y="701353"/>
                </a:lnTo>
                <a:lnTo>
                  <a:pt x="627379" y="726568"/>
                </a:lnTo>
                <a:lnTo>
                  <a:pt x="588041" y="747861"/>
                </a:lnTo>
                <a:lnTo>
                  <a:pt x="546171" y="764938"/>
                </a:lnTo>
                <a:lnTo>
                  <a:pt x="502075" y="777502"/>
                </a:lnTo>
                <a:lnTo>
                  <a:pt x="456060" y="785257"/>
                </a:lnTo>
                <a:lnTo>
                  <a:pt x="408431" y="787908"/>
                </a:lnTo>
                <a:lnTo>
                  <a:pt x="360803" y="785257"/>
                </a:lnTo>
                <a:lnTo>
                  <a:pt x="314788" y="777502"/>
                </a:lnTo>
                <a:lnTo>
                  <a:pt x="270692" y="764938"/>
                </a:lnTo>
                <a:lnTo>
                  <a:pt x="228822" y="747861"/>
                </a:lnTo>
                <a:lnTo>
                  <a:pt x="189484" y="726568"/>
                </a:lnTo>
                <a:lnTo>
                  <a:pt x="152986" y="701353"/>
                </a:lnTo>
                <a:lnTo>
                  <a:pt x="119633" y="672512"/>
                </a:lnTo>
                <a:lnTo>
                  <a:pt x="89733" y="640342"/>
                </a:lnTo>
                <a:lnTo>
                  <a:pt x="63592" y="605137"/>
                </a:lnTo>
                <a:lnTo>
                  <a:pt x="41516" y="567194"/>
                </a:lnTo>
                <a:lnTo>
                  <a:pt x="23813" y="526809"/>
                </a:lnTo>
                <a:lnTo>
                  <a:pt x="10787" y="484276"/>
                </a:lnTo>
                <a:lnTo>
                  <a:pt x="2748" y="439892"/>
                </a:lnTo>
                <a:lnTo>
                  <a:pt x="0" y="393954"/>
                </a:lnTo>
                <a:close/>
              </a:path>
            </a:pathLst>
          </a:custGeom>
          <a:ln w="12192">
            <a:solidFill>
              <a:srgbClr val="946FD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6997870" y="2236148"/>
            <a:ext cx="767927" cy="5710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600" b="1" spc="-7" dirty="0">
                <a:solidFill>
                  <a:srgbClr val="946FD4"/>
                </a:solidFill>
                <a:latin typeface="Segoe UI"/>
                <a:cs typeface="Segoe UI"/>
              </a:rPr>
              <a:t>iOS</a:t>
            </a:r>
            <a:endParaRPr sz="36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81568" y="1981200"/>
            <a:ext cx="1083733" cy="1053253"/>
          </a:xfrm>
          <a:custGeom>
            <a:avLst/>
            <a:gdLst/>
            <a:ahLst/>
            <a:cxnLst/>
            <a:rect l="l" t="t" r="r" b="b"/>
            <a:pathLst>
              <a:path w="812800" h="789939">
                <a:moveTo>
                  <a:pt x="0" y="394715"/>
                </a:moveTo>
                <a:lnTo>
                  <a:pt x="2732" y="348672"/>
                </a:lnTo>
                <a:lnTo>
                  <a:pt x="10727" y="304191"/>
                </a:lnTo>
                <a:lnTo>
                  <a:pt x="23680" y="261569"/>
                </a:lnTo>
                <a:lnTo>
                  <a:pt x="41285" y="221102"/>
                </a:lnTo>
                <a:lnTo>
                  <a:pt x="63238" y="183085"/>
                </a:lnTo>
                <a:lnTo>
                  <a:pt x="89233" y="147814"/>
                </a:lnTo>
                <a:lnTo>
                  <a:pt x="118967" y="115585"/>
                </a:lnTo>
                <a:lnTo>
                  <a:pt x="152133" y="86694"/>
                </a:lnTo>
                <a:lnTo>
                  <a:pt x="188427" y="61436"/>
                </a:lnTo>
                <a:lnTo>
                  <a:pt x="227544" y="40108"/>
                </a:lnTo>
                <a:lnTo>
                  <a:pt x="269180" y="23004"/>
                </a:lnTo>
                <a:lnTo>
                  <a:pt x="313028" y="10421"/>
                </a:lnTo>
                <a:lnTo>
                  <a:pt x="358785" y="2654"/>
                </a:lnTo>
                <a:lnTo>
                  <a:pt x="406146" y="0"/>
                </a:lnTo>
                <a:lnTo>
                  <a:pt x="453506" y="2654"/>
                </a:lnTo>
                <a:lnTo>
                  <a:pt x="499263" y="10421"/>
                </a:lnTo>
                <a:lnTo>
                  <a:pt x="543111" y="23004"/>
                </a:lnTo>
                <a:lnTo>
                  <a:pt x="584747" y="40108"/>
                </a:lnTo>
                <a:lnTo>
                  <a:pt x="623864" y="61436"/>
                </a:lnTo>
                <a:lnTo>
                  <a:pt x="660158" y="86694"/>
                </a:lnTo>
                <a:lnTo>
                  <a:pt x="693324" y="115585"/>
                </a:lnTo>
                <a:lnTo>
                  <a:pt x="723058" y="147814"/>
                </a:lnTo>
                <a:lnTo>
                  <a:pt x="749053" y="183085"/>
                </a:lnTo>
                <a:lnTo>
                  <a:pt x="771006" y="221102"/>
                </a:lnTo>
                <a:lnTo>
                  <a:pt x="788611" y="261569"/>
                </a:lnTo>
                <a:lnTo>
                  <a:pt x="801564" y="304191"/>
                </a:lnTo>
                <a:lnTo>
                  <a:pt x="809559" y="348672"/>
                </a:lnTo>
                <a:lnTo>
                  <a:pt x="812292" y="394715"/>
                </a:lnTo>
                <a:lnTo>
                  <a:pt x="809559" y="440736"/>
                </a:lnTo>
                <a:lnTo>
                  <a:pt x="801564" y="485200"/>
                </a:lnTo>
                <a:lnTo>
                  <a:pt x="788611" y="527812"/>
                </a:lnTo>
                <a:lnTo>
                  <a:pt x="771006" y="568274"/>
                </a:lnTo>
                <a:lnTo>
                  <a:pt x="749053" y="606290"/>
                </a:lnTo>
                <a:lnTo>
                  <a:pt x="723058" y="641564"/>
                </a:lnTo>
                <a:lnTo>
                  <a:pt x="693324" y="673798"/>
                </a:lnTo>
                <a:lnTo>
                  <a:pt x="660158" y="702697"/>
                </a:lnTo>
                <a:lnTo>
                  <a:pt x="623864" y="727963"/>
                </a:lnTo>
                <a:lnTo>
                  <a:pt x="584747" y="749301"/>
                </a:lnTo>
                <a:lnTo>
                  <a:pt x="543111" y="766413"/>
                </a:lnTo>
                <a:lnTo>
                  <a:pt x="499263" y="779003"/>
                </a:lnTo>
                <a:lnTo>
                  <a:pt x="453506" y="786775"/>
                </a:lnTo>
                <a:lnTo>
                  <a:pt x="406146" y="789432"/>
                </a:lnTo>
                <a:lnTo>
                  <a:pt x="358785" y="786775"/>
                </a:lnTo>
                <a:lnTo>
                  <a:pt x="313028" y="779003"/>
                </a:lnTo>
                <a:lnTo>
                  <a:pt x="269180" y="766413"/>
                </a:lnTo>
                <a:lnTo>
                  <a:pt x="227544" y="749301"/>
                </a:lnTo>
                <a:lnTo>
                  <a:pt x="188427" y="727963"/>
                </a:lnTo>
                <a:lnTo>
                  <a:pt x="152133" y="702697"/>
                </a:lnTo>
                <a:lnTo>
                  <a:pt x="118967" y="673798"/>
                </a:lnTo>
                <a:lnTo>
                  <a:pt x="89233" y="641564"/>
                </a:lnTo>
                <a:lnTo>
                  <a:pt x="63238" y="606290"/>
                </a:lnTo>
                <a:lnTo>
                  <a:pt x="41285" y="568274"/>
                </a:lnTo>
                <a:lnTo>
                  <a:pt x="23680" y="527812"/>
                </a:lnTo>
                <a:lnTo>
                  <a:pt x="10727" y="485200"/>
                </a:lnTo>
                <a:lnTo>
                  <a:pt x="2732" y="440736"/>
                </a:lnTo>
                <a:lnTo>
                  <a:pt x="0" y="394715"/>
                </a:lnTo>
                <a:close/>
              </a:path>
            </a:pathLst>
          </a:custGeom>
          <a:ln w="12192">
            <a:solidFill>
              <a:srgbClr val="00ACF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8668513" y="2172207"/>
            <a:ext cx="670559" cy="670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10123424" y="1981200"/>
            <a:ext cx="1083733" cy="1053253"/>
          </a:xfrm>
          <a:custGeom>
            <a:avLst/>
            <a:gdLst/>
            <a:ahLst/>
            <a:cxnLst/>
            <a:rect l="l" t="t" r="r" b="b"/>
            <a:pathLst>
              <a:path w="812800" h="789939">
                <a:moveTo>
                  <a:pt x="0" y="394715"/>
                </a:moveTo>
                <a:lnTo>
                  <a:pt x="2732" y="348672"/>
                </a:lnTo>
                <a:lnTo>
                  <a:pt x="10727" y="304191"/>
                </a:lnTo>
                <a:lnTo>
                  <a:pt x="23680" y="261569"/>
                </a:lnTo>
                <a:lnTo>
                  <a:pt x="41285" y="221102"/>
                </a:lnTo>
                <a:lnTo>
                  <a:pt x="63238" y="183085"/>
                </a:lnTo>
                <a:lnTo>
                  <a:pt x="89233" y="147814"/>
                </a:lnTo>
                <a:lnTo>
                  <a:pt x="118967" y="115585"/>
                </a:lnTo>
                <a:lnTo>
                  <a:pt x="152133" y="86694"/>
                </a:lnTo>
                <a:lnTo>
                  <a:pt x="188427" y="61436"/>
                </a:lnTo>
                <a:lnTo>
                  <a:pt x="227544" y="40108"/>
                </a:lnTo>
                <a:lnTo>
                  <a:pt x="269180" y="23004"/>
                </a:lnTo>
                <a:lnTo>
                  <a:pt x="313028" y="10421"/>
                </a:lnTo>
                <a:lnTo>
                  <a:pt x="358785" y="2654"/>
                </a:lnTo>
                <a:lnTo>
                  <a:pt x="406146" y="0"/>
                </a:lnTo>
                <a:lnTo>
                  <a:pt x="453506" y="2654"/>
                </a:lnTo>
                <a:lnTo>
                  <a:pt x="499263" y="10421"/>
                </a:lnTo>
                <a:lnTo>
                  <a:pt x="543111" y="23004"/>
                </a:lnTo>
                <a:lnTo>
                  <a:pt x="584747" y="40108"/>
                </a:lnTo>
                <a:lnTo>
                  <a:pt x="623864" y="61436"/>
                </a:lnTo>
                <a:lnTo>
                  <a:pt x="660158" y="86694"/>
                </a:lnTo>
                <a:lnTo>
                  <a:pt x="693324" y="115585"/>
                </a:lnTo>
                <a:lnTo>
                  <a:pt x="723058" y="147814"/>
                </a:lnTo>
                <a:lnTo>
                  <a:pt x="749053" y="183085"/>
                </a:lnTo>
                <a:lnTo>
                  <a:pt x="771006" y="221102"/>
                </a:lnTo>
                <a:lnTo>
                  <a:pt x="788611" y="261569"/>
                </a:lnTo>
                <a:lnTo>
                  <a:pt x="801564" y="304191"/>
                </a:lnTo>
                <a:lnTo>
                  <a:pt x="809559" y="348672"/>
                </a:lnTo>
                <a:lnTo>
                  <a:pt x="812291" y="394715"/>
                </a:lnTo>
                <a:lnTo>
                  <a:pt x="809559" y="440736"/>
                </a:lnTo>
                <a:lnTo>
                  <a:pt x="801564" y="485200"/>
                </a:lnTo>
                <a:lnTo>
                  <a:pt x="788611" y="527812"/>
                </a:lnTo>
                <a:lnTo>
                  <a:pt x="771006" y="568274"/>
                </a:lnTo>
                <a:lnTo>
                  <a:pt x="749053" y="606290"/>
                </a:lnTo>
                <a:lnTo>
                  <a:pt x="723058" y="641564"/>
                </a:lnTo>
                <a:lnTo>
                  <a:pt x="693324" y="673798"/>
                </a:lnTo>
                <a:lnTo>
                  <a:pt x="660158" y="702697"/>
                </a:lnTo>
                <a:lnTo>
                  <a:pt x="623864" y="727963"/>
                </a:lnTo>
                <a:lnTo>
                  <a:pt x="584747" y="749301"/>
                </a:lnTo>
                <a:lnTo>
                  <a:pt x="543111" y="766413"/>
                </a:lnTo>
                <a:lnTo>
                  <a:pt x="499263" y="779003"/>
                </a:lnTo>
                <a:lnTo>
                  <a:pt x="453506" y="786775"/>
                </a:lnTo>
                <a:lnTo>
                  <a:pt x="406146" y="789432"/>
                </a:lnTo>
                <a:lnTo>
                  <a:pt x="358785" y="786775"/>
                </a:lnTo>
                <a:lnTo>
                  <a:pt x="313028" y="779003"/>
                </a:lnTo>
                <a:lnTo>
                  <a:pt x="269180" y="766413"/>
                </a:lnTo>
                <a:lnTo>
                  <a:pt x="227544" y="749301"/>
                </a:lnTo>
                <a:lnTo>
                  <a:pt x="188427" y="727963"/>
                </a:lnTo>
                <a:lnTo>
                  <a:pt x="152133" y="702697"/>
                </a:lnTo>
                <a:lnTo>
                  <a:pt x="118967" y="673798"/>
                </a:lnTo>
                <a:lnTo>
                  <a:pt x="89233" y="641564"/>
                </a:lnTo>
                <a:lnTo>
                  <a:pt x="63238" y="606290"/>
                </a:lnTo>
                <a:lnTo>
                  <a:pt x="41285" y="568274"/>
                </a:lnTo>
                <a:lnTo>
                  <a:pt x="23680" y="527812"/>
                </a:lnTo>
                <a:lnTo>
                  <a:pt x="10727" y="485200"/>
                </a:lnTo>
                <a:lnTo>
                  <a:pt x="2732" y="440736"/>
                </a:lnTo>
                <a:lnTo>
                  <a:pt x="0" y="394715"/>
                </a:lnTo>
                <a:close/>
              </a:path>
            </a:pathLst>
          </a:custGeom>
          <a:ln w="12192">
            <a:solidFill>
              <a:srgbClr val="66B01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10353023" y="2105563"/>
            <a:ext cx="634015" cy="844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573520" y="3261361"/>
          <a:ext cx="4877645" cy="2875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8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91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946F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BA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A3C5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6119">
                <a:tc gridSpan="3">
                  <a:txBody>
                    <a:bodyPr/>
                    <a:lstStyle/>
                    <a:p>
                      <a:pPr marL="119507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Shared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C#</a:t>
                      </a: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UI</a:t>
                      </a:r>
                      <a:endParaRPr sz="2400">
                        <a:latin typeface="Segoe UI Light"/>
                        <a:cs typeface="Segoe UI Light"/>
                      </a:endParaRPr>
                    </a:p>
                  </a:txBody>
                  <a:tcPr marL="0" marR="0" marT="161713" marB="0">
                    <a:lnT w="285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0024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5300">
                        <a:latin typeface="Times New Roman"/>
                        <a:cs typeface="Times New Roman"/>
                      </a:endParaRPr>
                    </a:p>
                    <a:p>
                      <a:pPr marL="258445">
                        <a:lnSpc>
                          <a:spcPct val="100000"/>
                        </a:lnSpc>
                      </a:pPr>
                      <a:r>
                        <a:rPr sz="3200" b="0" spc="-1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Shared </a:t>
                      </a:r>
                      <a:r>
                        <a:rPr sz="3200" b="0" spc="-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C# business</a:t>
                      </a:r>
                      <a:r>
                        <a:rPr sz="3200" b="0" spc="2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 </a:t>
                      </a:r>
                      <a:r>
                        <a:rPr sz="3200" b="0" spc="-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logic</a:t>
                      </a:r>
                      <a:endParaRPr sz="3200">
                        <a:latin typeface="Segoe UI Light"/>
                        <a:cs typeface="Segoe UI Light"/>
                      </a:endParaRPr>
                    </a:p>
                  </a:txBody>
                  <a:tcPr marL="0" marR="0" marT="847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2C3D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1387856" y="3293872"/>
            <a:ext cx="2229273" cy="333587"/>
          </a:xfrm>
          <a:custGeom>
            <a:avLst/>
            <a:gdLst/>
            <a:ahLst/>
            <a:cxnLst/>
            <a:rect l="l" t="t" r="r" b="b"/>
            <a:pathLst>
              <a:path w="1671955" h="250189">
                <a:moveTo>
                  <a:pt x="0" y="249936"/>
                </a:moveTo>
                <a:lnTo>
                  <a:pt x="1671827" y="249936"/>
                </a:lnTo>
                <a:lnTo>
                  <a:pt x="1671827" y="0"/>
                </a:lnTo>
                <a:lnTo>
                  <a:pt x="0" y="0"/>
                </a:lnTo>
                <a:lnTo>
                  <a:pt x="0" y="249936"/>
                </a:lnTo>
                <a:close/>
              </a:path>
            </a:pathLst>
          </a:custGeom>
          <a:solidFill>
            <a:srgbClr val="FFFF00">
              <a:alpha val="25097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714588" y="1616050"/>
            <a:ext cx="5063913" cy="4319623"/>
          </a:xfrm>
          <a:prstGeom prst="rect">
            <a:avLst/>
          </a:prstGeom>
        </p:spPr>
        <p:txBody>
          <a:bodyPr vert="horz" wrap="square" lIns="0" tIns="55033" rIns="0" bIns="0" rtlCol="0">
            <a:spAutoFit/>
          </a:bodyPr>
          <a:lstStyle/>
          <a:p>
            <a:pPr marL="16933">
              <a:spcBef>
                <a:spcPts val="433"/>
              </a:spcBef>
            </a:pP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&lt;?</a:t>
            </a:r>
            <a:r>
              <a:rPr sz="1067" spc="7" dirty="0">
                <a:solidFill>
                  <a:srgbClr val="A21515"/>
                </a:solidFill>
                <a:latin typeface="Consolas"/>
                <a:cs typeface="Consolas"/>
              </a:rPr>
              <a:t>xml </a:t>
            </a:r>
            <a:r>
              <a:rPr sz="1067" spc="7" dirty="0">
                <a:solidFill>
                  <a:srgbClr val="FF0000"/>
                </a:solidFill>
                <a:latin typeface="Consolas"/>
                <a:cs typeface="Consolas"/>
              </a:rPr>
              <a:t>version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1.0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-7" dirty="0">
                <a:latin typeface="Consolas"/>
                <a:cs typeface="Consolas"/>
              </a:rPr>
              <a:t> </a:t>
            </a:r>
            <a:r>
              <a:rPr sz="1067" spc="7" dirty="0">
                <a:solidFill>
                  <a:srgbClr val="FF0000"/>
                </a:solidFill>
                <a:latin typeface="Consolas"/>
                <a:cs typeface="Consolas"/>
              </a:rPr>
              <a:t>encoding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UTF-8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?&gt;</a:t>
            </a:r>
            <a:endParaRPr sz="1067">
              <a:latin typeface="Consolas"/>
              <a:cs typeface="Consolas"/>
            </a:endParaRPr>
          </a:p>
          <a:p>
            <a:pPr marL="931310" marR="6773" indent="-915224">
              <a:lnSpc>
                <a:spcPct val="123800"/>
              </a:lnSpc>
            </a:pP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1067" spc="7" dirty="0">
                <a:solidFill>
                  <a:srgbClr val="A21515"/>
                </a:solidFill>
                <a:latin typeface="Consolas"/>
                <a:cs typeface="Consolas"/>
              </a:rPr>
              <a:t>TabbedPage </a:t>
            </a:r>
            <a:r>
              <a:rPr sz="1067" spc="7" dirty="0">
                <a:solidFill>
                  <a:srgbClr val="FF0000"/>
                </a:solidFill>
                <a:latin typeface="Consolas"/>
                <a:cs typeface="Consolas"/>
              </a:rPr>
              <a:t>xmlns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  <a:hlinkClick r:id="rId2"/>
              </a:rPr>
              <a:t>http://xamarin.com/schemas/2014/forms</a:t>
            </a:r>
            <a:r>
              <a:rPr sz="1067" spc="7" dirty="0">
                <a:latin typeface="Consolas"/>
                <a:cs typeface="Consolas"/>
              </a:rPr>
              <a:t>"  </a:t>
            </a:r>
            <a:r>
              <a:rPr sz="1067" spc="7" dirty="0">
                <a:solidFill>
                  <a:srgbClr val="FF0000"/>
                </a:solidFill>
                <a:latin typeface="Consolas"/>
                <a:cs typeface="Consolas"/>
              </a:rPr>
              <a:t>xmlns:x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  <a:hlinkClick r:id="rId3"/>
              </a:rPr>
              <a:t>http://schemas.microsoft.com/winfx/2009/xaml</a:t>
            </a:r>
            <a:r>
              <a:rPr sz="1067" spc="7" dirty="0">
                <a:latin typeface="Consolas"/>
                <a:cs typeface="Consolas"/>
              </a:rPr>
              <a:t>"  </a:t>
            </a:r>
            <a:r>
              <a:rPr sz="1067" spc="7" dirty="0">
                <a:solidFill>
                  <a:srgbClr val="FF0000"/>
                </a:solidFill>
                <a:latin typeface="Consolas"/>
                <a:cs typeface="Consolas"/>
              </a:rPr>
              <a:t>x:Class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MyApp.MainPage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1067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 marL="246374">
              <a:spcBef>
                <a:spcPts val="660"/>
              </a:spcBef>
            </a:pP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1067" spc="7" dirty="0">
                <a:solidFill>
                  <a:srgbClr val="A21515"/>
                </a:solidFill>
                <a:latin typeface="Consolas"/>
                <a:cs typeface="Consolas"/>
              </a:rPr>
              <a:t>ContentPage </a:t>
            </a:r>
            <a:r>
              <a:rPr sz="1067" spc="7" dirty="0">
                <a:solidFill>
                  <a:srgbClr val="FF0000"/>
                </a:solidFill>
                <a:latin typeface="Consolas"/>
                <a:cs typeface="Consolas"/>
              </a:rPr>
              <a:t>Title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Profile</a:t>
            </a:r>
            <a:r>
              <a:rPr sz="1067" spc="7" dirty="0">
                <a:latin typeface="Consolas"/>
                <a:cs typeface="Consolas"/>
              </a:rPr>
              <a:t>" </a:t>
            </a:r>
            <a:r>
              <a:rPr sz="1067" spc="7" dirty="0">
                <a:solidFill>
                  <a:srgbClr val="FF0000"/>
                </a:solidFill>
                <a:latin typeface="Consolas"/>
                <a:cs typeface="Consolas"/>
              </a:rPr>
              <a:t>Icon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Profile.png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1067">
              <a:latin typeface="Consolas"/>
              <a:cs typeface="Consolas"/>
            </a:endParaRPr>
          </a:p>
          <a:p>
            <a:pPr marR="1683131" algn="r">
              <a:spcBef>
                <a:spcPts val="305"/>
              </a:spcBef>
            </a:pP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1067" spc="7" dirty="0">
                <a:solidFill>
                  <a:srgbClr val="A21515"/>
                </a:solidFill>
                <a:latin typeface="Consolas"/>
                <a:cs typeface="Consolas"/>
              </a:rPr>
              <a:t>StackLayout </a:t>
            </a:r>
            <a:r>
              <a:rPr sz="1067" spc="7" dirty="0">
                <a:solidFill>
                  <a:srgbClr val="FF0000"/>
                </a:solidFill>
                <a:latin typeface="Consolas"/>
                <a:cs typeface="Consolas"/>
              </a:rPr>
              <a:t>Spacing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20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20" dirty="0">
                <a:latin typeface="Consolas"/>
                <a:cs typeface="Consolas"/>
              </a:rPr>
              <a:t> </a:t>
            </a:r>
            <a:r>
              <a:rPr sz="1067" spc="7" dirty="0">
                <a:solidFill>
                  <a:srgbClr val="FF0000"/>
                </a:solidFill>
                <a:latin typeface="Consolas"/>
                <a:cs typeface="Consolas"/>
              </a:rPr>
              <a:t>Padding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20</a:t>
            </a:r>
            <a:r>
              <a:rPr sz="1067" spc="7" dirty="0">
                <a:latin typeface="Consolas"/>
                <a:cs typeface="Consolas"/>
              </a:rPr>
              <a:t>"</a:t>
            </a:r>
            <a:endParaRPr sz="1067">
              <a:latin typeface="Consolas"/>
              <a:cs typeface="Consolas"/>
            </a:endParaRPr>
          </a:p>
          <a:p>
            <a:pPr marR="1683131" algn="r">
              <a:spcBef>
                <a:spcPts val="300"/>
              </a:spcBef>
            </a:pPr>
            <a:r>
              <a:rPr sz="1067" dirty="0">
                <a:solidFill>
                  <a:srgbClr val="FF0000"/>
                </a:solidFill>
                <a:latin typeface="Consolas"/>
                <a:cs typeface="Consolas"/>
              </a:rPr>
              <a:t>V</a:t>
            </a:r>
            <a:r>
              <a:rPr sz="1067" spc="20" dirty="0">
                <a:solidFill>
                  <a:srgbClr val="FF0000"/>
                </a:solidFill>
                <a:latin typeface="Consolas"/>
                <a:cs typeface="Consolas"/>
              </a:rPr>
              <a:t>e</a:t>
            </a:r>
            <a:r>
              <a:rPr sz="1067" dirty="0">
                <a:solidFill>
                  <a:srgbClr val="FF0000"/>
                </a:solidFill>
                <a:latin typeface="Consolas"/>
                <a:cs typeface="Consolas"/>
              </a:rPr>
              <a:t>r</a:t>
            </a:r>
            <a:r>
              <a:rPr sz="1067" spc="20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sz="1067" dirty="0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sz="1067" spc="20" dirty="0">
                <a:solidFill>
                  <a:srgbClr val="FF0000"/>
                </a:solidFill>
                <a:latin typeface="Consolas"/>
                <a:cs typeface="Consolas"/>
              </a:rPr>
              <a:t>c</a:t>
            </a:r>
            <a:r>
              <a:rPr sz="1067" dirty="0">
                <a:solidFill>
                  <a:srgbClr val="FF0000"/>
                </a:solidFill>
                <a:latin typeface="Consolas"/>
                <a:cs typeface="Consolas"/>
              </a:rPr>
              <a:t>al</a:t>
            </a:r>
            <a:r>
              <a:rPr sz="1067" spc="20" dirty="0">
                <a:solidFill>
                  <a:srgbClr val="FF0000"/>
                </a:solidFill>
                <a:latin typeface="Consolas"/>
                <a:cs typeface="Consolas"/>
              </a:rPr>
              <a:t>O</a:t>
            </a:r>
            <a:r>
              <a:rPr sz="1067" dirty="0">
                <a:solidFill>
                  <a:srgbClr val="FF0000"/>
                </a:solidFill>
                <a:latin typeface="Consolas"/>
                <a:cs typeface="Consolas"/>
              </a:rPr>
              <a:t>p</a:t>
            </a:r>
            <a:r>
              <a:rPr sz="1067" spc="20" dirty="0">
                <a:solidFill>
                  <a:srgbClr val="FF0000"/>
                </a:solidFill>
                <a:latin typeface="Consolas"/>
                <a:cs typeface="Consolas"/>
              </a:rPr>
              <a:t>t</a:t>
            </a:r>
            <a:r>
              <a:rPr sz="1067" dirty="0">
                <a:solidFill>
                  <a:srgbClr val="FF0000"/>
                </a:solidFill>
                <a:latin typeface="Consolas"/>
                <a:cs typeface="Consolas"/>
              </a:rPr>
              <a:t>i</a:t>
            </a:r>
            <a:r>
              <a:rPr sz="1067" spc="20" dirty="0">
                <a:solidFill>
                  <a:srgbClr val="FF0000"/>
                </a:solidFill>
                <a:latin typeface="Consolas"/>
                <a:cs typeface="Consolas"/>
              </a:rPr>
              <a:t>o</a:t>
            </a:r>
            <a:r>
              <a:rPr sz="1067" dirty="0">
                <a:solidFill>
                  <a:srgbClr val="FF0000"/>
                </a:solidFill>
                <a:latin typeface="Consolas"/>
                <a:cs typeface="Consolas"/>
              </a:rPr>
              <a:t>n</a:t>
            </a:r>
            <a:r>
              <a:rPr sz="1067" spc="20" dirty="0">
                <a:solidFill>
                  <a:srgbClr val="FF0000"/>
                </a:solidFill>
                <a:latin typeface="Consolas"/>
                <a:cs typeface="Consolas"/>
              </a:rPr>
              <a:t>s</a:t>
            </a:r>
            <a:r>
              <a:rPr sz="1067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067" spc="20" dirty="0">
                <a:latin typeface="Consolas"/>
                <a:cs typeface="Consolas"/>
              </a:rPr>
              <a:t>"</a:t>
            </a:r>
            <a:r>
              <a:rPr sz="1067" dirty="0">
                <a:solidFill>
                  <a:srgbClr val="0000FF"/>
                </a:solidFill>
                <a:latin typeface="Consolas"/>
                <a:cs typeface="Consolas"/>
              </a:rPr>
              <a:t>C</a:t>
            </a:r>
            <a:r>
              <a:rPr sz="1067" spc="20" dirty="0">
                <a:solidFill>
                  <a:srgbClr val="0000FF"/>
                </a:solidFill>
                <a:latin typeface="Consolas"/>
                <a:cs typeface="Consolas"/>
              </a:rPr>
              <a:t>e</a:t>
            </a:r>
            <a:r>
              <a:rPr sz="1067" dirty="0">
                <a:solidFill>
                  <a:srgbClr val="0000FF"/>
                </a:solidFill>
                <a:latin typeface="Consolas"/>
                <a:cs typeface="Consolas"/>
              </a:rPr>
              <a:t>n</a:t>
            </a:r>
            <a:r>
              <a:rPr sz="1067" spc="20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067" dirty="0">
                <a:solidFill>
                  <a:srgbClr val="0000FF"/>
                </a:solidFill>
                <a:latin typeface="Consolas"/>
                <a:cs typeface="Consolas"/>
              </a:rPr>
              <a:t>e</a:t>
            </a:r>
            <a:r>
              <a:rPr sz="1067" spc="20" dirty="0">
                <a:solidFill>
                  <a:srgbClr val="0000FF"/>
                </a:solidFill>
                <a:latin typeface="Consolas"/>
                <a:cs typeface="Consolas"/>
              </a:rPr>
              <a:t>r</a:t>
            </a:r>
            <a:r>
              <a:rPr sz="1067" dirty="0">
                <a:latin typeface="Consolas"/>
                <a:cs typeface="Consolas"/>
              </a:rPr>
              <a:t>"</a:t>
            </a:r>
            <a:r>
              <a:rPr sz="1067" spc="20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1067">
              <a:latin typeface="Consolas"/>
              <a:cs typeface="Consolas"/>
            </a:endParaRPr>
          </a:p>
          <a:p>
            <a:pPr marL="703562">
              <a:spcBef>
                <a:spcPts val="305"/>
              </a:spcBef>
            </a:pP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1067" spc="7" dirty="0">
                <a:solidFill>
                  <a:srgbClr val="A21515"/>
                </a:solidFill>
                <a:latin typeface="Consolas"/>
                <a:cs typeface="Consolas"/>
              </a:rPr>
              <a:t>Entry </a:t>
            </a:r>
            <a:r>
              <a:rPr sz="1067" spc="7" dirty="0">
                <a:solidFill>
                  <a:srgbClr val="FF0000"/>
                </a:solidFill>
                <a:latin typeface="Consolas"/>
                <a:cs typeface="Consolas"/>
              </a:rPr>
              <a:t>Placeholder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Username</a:t>
            </a:r>
            <a:r>
              <a:rPr sz="1067" spc="7" dirty="0">
                <a:latin typeface="Consolas"/>
                <a:cs typeface="Consolas"/>
              </a:rPr>
              <a:t>" </a:t>
            </a:r>
            <a:r>
              <a:rPr sz="1067" spc="7" dirty="0">
                <a:solidFill>
                  <a:srgbClr val="FF0000"/>
                </a:solidFill>
                <a:latin typeface="Consolas"/>
                <a:cs typeface="Consolas"/>
              </a:rPr>
              <a:t>Text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{Binding</a:t>
            </a:r>
            <a:r>
              <a:rPr sz="1067" spc="67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Username}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sz="1067">
              <a:latin typeface="Consolas"/>
              <a:cs typeface="Consolas"/>
            </a:endParaRPr>
          </a:p>
          <a:p>
            <a:pPr marL="1236102" marR="159169" indent="-532540">
              <a:lnSpc>
                <a:spcPct val="123800"/>
              </a:lnSpc>
            </a:pP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1067" spc="7" dirty="0">
                <a:solidFill>
                  <a:srgbClr val="A21515"/>
                </a:solidFill>
                <a:latin typeface="Consolas"/>
                <a:cs typeface="Consolas"/>
              </a:rPr>
              <a:t>Entry </a:t>
            </a:r>
            <a:r>
              <a:rPr sz="1067" spc="7" dirty="0">
                <a:solidFill>
                  <a:srgbClr val="FF0000"/>
                </a:solidFill>
                <a:latin typeface="Consolas"/>
                <a:cs typeface="Consolas"/>
              </a:rPr>
              <a:t>Placeholder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Password</a:t>
            </a:r>
            <a:r>
              <a:rPr sz="1067" spc="7" dirty="0">
                <a:latin typeface="Consolas"/>
                <a:cs typeface="Consolas"/>
              </a:rPr>
              <a:t>" </a:t>
            </a:r>
            <a:r>
              <a:rPr sz="1067" spc="7" dirty="0">
                <a:solidFill>
                  <a:srgbClr val="FF0000"/>
                </a:solidFill>
                <a:latin typeface="Consolas"/>
                <a:cs typeface="Consolas"/>
              </a:rPr>
              <a:t>Text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{Binding Password}</a:t>
            </a:r>
            <a:r>
              <a:rPr sz="1067" spc="7" dirty="0">
                <a:latin typeface="Consolas"/>
                <a:cs typeface="Consolas"/>
              </a:rPr>
              <a:t>"  </a:t>
            </a:r>
            <a:r>
              <a:rPr sz="1067" spc="7" dirty="0">
                <a:solidFill>
                  <a:srgbClr val="FF0000"/>
                </a:solidFill>
                <a:latin typeface="Consolas"/>
                <a:cs typeface="Consolas"/>
              </a:rPr>
              <a:t>IsPassword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true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sz="1067">
              <a:latin typeface="Consolas"/>
              <a:cs typeface="Consolas"/>
            </a:endParaRPr>
          </a:p>
          <a:p>
            <a:pPr marL="1313147" marR="1148051" indent="-609585">
              <a:lnSpc>
                <a:spcPct val="123700"/>
              </a:lnSpc>
            </a:pP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1067" spc="7" dirty="0">
                <a:solidFill>
                  <a:srgbClr val="A21515"/>
                </a:solidFill>
                <a:latin typeface="Consolas"/>
                <a:cs typeface="Consolas"/>
              </a:rPr>
              <a:t>Button </a:t>
            </a:r>
            <a:r>
              <a:rPr sz="1067" spc="7" dirty="0">
                <a:solidFill>
                  <a:srgbClr val="FF0000"/>
                </a:solidFill>
                <a:latin typeface="Consolas"/>
                <a:cs typeface="Consolas"/>
              </a:rPr>
              <a:t>Text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Login</a:t>
            </a:r>
            <a:r>
              <a:rPr sz="1067" spc="7" dirty="0">
                <a:latin typeface="Consolas"/>
                <a:cs typeface="Consolas"/>
              </a:rPr>
              <a:t>" </a:t>
            </a:r>
            <a:r>
              <a:rPr sz="1067" spc="7" dirty="0">
                <a:solidFill>
                  <a:srgbClr val="FF0000"/>
                </a:solidFill>
                <a:latin typeface="Consolas"/>
                <a:cs typeface="Consolas"/>
              </a:rPr>
              <a:t>TextColor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White</a:t>
            </a:r>
            <a:r>
              <a:rPr sz="1067" spc="7" dirty="0">
                <a:latin typeface="Consolas"/>
                <a:cs typeface="Consolas"/>
              </a:rPr>
              <a:t>"  </a:t>
            </a:r>
            <a:r>
              <a:rPr sz="1067" spc="7" dirty="0">
                <a:solidFill>
                  <a:srgbClr val="FF0000"/>
                </a:solidFill>
                <a:latin typeface="Consolas"/>
                <a:cs typeface="Consolas"/>
              </a:rPr>
              <a:t>BackgroundColor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#77D065</a:t>
            </a:r>
            <a:r>
              <a:rPr sz="1067" spc="7" dirty="0">
                <a:latin typeface="Consolas"/>
                <a:cs typeface="Consolas"/>
              </a:rPr>
              <a:t>"  </a:t>
            </a:r>
            <a:r>
              <a:rPr sz="1067" spc="7" dirty="0">
                <a:solidFill>
                  <a:srgbClr val="FF0000"/>
                </a:solidFill>
                <a:latin typeface="Consolas"/>
                <a:cs typeface="Consolas"/>
              </a:rPr>
              <a:t>Command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{Binding</a:t>
            </a:r>
            <a:r>
              <a:rPr sz="1067" spc="13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LoginCommand}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/&gt;</a:t>
            </a:r>
            <a:endParaRPr sz="1067">
              <a:latin typeface="Consolas"/>
              <a:cs typeface="Consolas"/>
            </a:endParaRPr>
          </a:p>
          <a:p>
            <a:pPr marL="474121">
              <a:spcBef>
                <a:spcPts val="305"/>
              </a:spcBef>
            </a:pP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1067" spc="7" dirty="0">
                <a:solidFill>
                  <a:srgbClr val="A21515"/>
                </a:solidFill>
                <a:latin typeface="Consolas"/>
                <a:cs typeface="Consolas"/>
              </a:rPr>
              <a:t>StackLayout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1067">
              <a:latin typeface="Consolas"/>
              <a:cs typeface="Consolas"/>
            </a:endParaRPr>
          </a:p>
          <a:p>
            <a:pPr marL="246374">
              <a:spcBef>
                <a:spcPts val="305"/>
              </a:spcBef>
            </a:pP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1067" spc="7" dirty="0">
                <a:solidFill>
                  <a:srgbClr val="A21515"/>
                </a:solidFill>
                <a:latin typeface="Consolas"/>
                <a:cs typeface="Consolas"/>
              </a:rPr>
              <a:t>ContentPage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1067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 marL="246374">
              <a:spcBef>
                <a:spcPts val="660"/>
              </a:spcBef>
            </a:pP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&lt;</a:t>
            </a:r>
            <a:r>
              <a:rPr sz="1067" spc="7" dirty="0">
                <a:solidFill>
                  <a:srgbClr val="A21515"/>
                </a:solidFill>
                <a:latin typeface="Consolas"/>
                <a:cs typeface="Consolas"/>
              </a:rPr>
              <a:t>ContentPage </a:t>
            </a:r>
            <a:r>
              <a:rPr sz="1067" spc="7" dirty="0">
                <a:solidFill>
                  <a:srgbClr val="FF0000"/>
                </a:solidFill>
                <a:latin typeface="Consolas"/>
                <a:cs typeface="Consolas"/>
              </a:rPr>
              <a:t>Title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Settings</a:t>
            </a:r>
            <a:r>
              <a:rPr sz="1067" spc="7" dirty="0">
                <a:latin typeface="Consolas"/>
                <a:cs typeface="Consolas"/>
              </a:rPr>
              <a:t>" </a:t>
            </a:r>
            <a:r>
              <a:rPr sz="1067" spc="7" dirty="0">
                <a:solidFill>
                  <a:srgbClr val="FF0000"/>
                </a:solidFill>
                <a:latin typeface="Consolas"/>
                <a:cs typeface="Consolas"/>
              </a:rPr>
              <a:t>Icon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=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Settings.png</a:t>
            </a:r>
            <a:r>
              <a:rPr sz="1067" spc="7" dirty="0">
                <a:latin typeface="Consolas"/>
                <a:cs typeface="Consolas"/>
              </a:rPr>
              <a:t>"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1067">
              <a:latin typeface="Consolas"/>
              <a:cs typeface="Consolas"/>
            </a:endParaRPr>
          </a:p>
          <a:p>
            <a:pPr marL="246374">
              <a:spcBef>
                <a:spcPts val="305"/>
              </a:spcBef>
            </a:pP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1067" spc="7" dirty="0">
                <a:solidFill>
                  <a:srgbClr val="A21515"/>
                </a:solidFill>
                <a:latin typeface="Consolas"/>
                <a:cs typeface="Consolas"/>
              </a:rPr>
              <a:t>ContentPage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1067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067">
              <a:latin typeface="Times New Roman"/>
              <a:cs typeface="Times New Roman"/>
            </a:endParaRPr>
          </a:p>
          <a:p>
            <a:pPr marL="16933">
              <a:spcBef>
                <a:spcPts val="660"/>
              </a:spcBef>
            </a:pP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&lt;/</a:t>
            </a:r>
            <a:r>
              <a:rPr sz="1067" spc="7" dirty="0">
                <a:solidFill>
                  <a:srgbClr val="A21515"/>
                </a:solidFill>
                <a:latin typeface="Consolas"/>
                <a:cs typeface="Consolas"/>
              </a:rPr>
              <a:t>TabbedPage</a:t>
            </a:r>
            <a:r>
              <a:rPr sz="1067" spc="7" dirty="0">
                <a:solidFill>
                  <a:srgbClr val="0000FF"/>
                </a:solidFill>
                <a:latin typeface="Consolas"/>
                <a:cs typeface="Consolas"/>
              </a:rPr>
              <a:t>&gt;</a:t>
            </a:r>
            <a:endParaRPr sz="1067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216895" y="5500623"/>
            <a:ext cx="947420" cy="423333"/>
          </a:xfrm>
          <a:custGeom>
            <a:avLst/>
            <a:gdLst/>
            <a:ahLst/>
            <a:cxnLst/>
            <a:rect l="l" t="t" r="r" b="b"/>
            <a:pathLst>
              <a:path w="710565" h="317500">
                <a:moveTo>
                  <a:pt x="0" y="316991"/>
                </a:moveTo>
                <a:lnTo>
                  <a:pt x="710183" y="316991"/>
                </a:lnTo>
                <a:lnTo>
                  <a:pt x="710183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solidFill>
            <a:srgbClr val="FFFF00">
              <a:alpha val="25097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10290387" y="5620293"/>
            <a:ext cx="789432" cy="1628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8329168" y="5500623"/>
            <a:ext cx="971973" cy="423333"/>
          </a:xfrm>
          <a:custGeom>
            <a:avLst/>
            <a:gdLst/>
            <a:ahLst/>
            <a:cxnLst/>
            <a:rect l="l" t="t" r="r" b="b"/>
            <a:pathLst>
              <a:path w="728979" h="317500">
                <a:moveTo>
                  <a:pt x="0" y="316991"/>
                </a:moveTo>
                <a:lnTo>
                  <a:pt x="728472" y="316991"/>
                </a:lnTo>
                <a:lnTo>
                  <a:pt x="728472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solidFill>
            <a:srgbClr val="FFFF00">
              <a:alpha val="25097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8423147" y="5608506"/>
            <a:ext cx="787229" cy="1746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6427215" y="5500623"/>
            <a:ext cx="1298787" cy="423333"/>
          </a:xfrm>
          <a:custGeom>
            <a:avLst/>
            <a:gdLst/>
            <a:ahLst/>
            <a:cxnLst/>
            <a:rect l="l" t="t" r="r" b="b"/>
            <a:pathLst>
              <a:path w="974089" h="317500">
                <a:moveTo>
                  <a:pt x="0" y="316991"/>
                </a:moveTo>
                <a:lnTo>
                  <a:pt x="973836" y="316991"/>
                </a:lnTo>
                <a:lnTo>
                  <a:pt x="973836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solidFill>
            <a:srgbClr val="FFFF00">
              <a:alpha val="25097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6521195" y="5608015"/>
            <a:ext cx="1099311" cy="1751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896874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Native </a:t>
            </a:r>
            <a:r>
              <a:rPr sz="4800" spc="-2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controls </a:t>
            </a:r>
            <a:r>
              <a:rPr sz="4800" spc="-4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are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used at</a:t>
            </a:r>
            <a:r>
              <a:rPr sz="4800" spc="-2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runtime</a:t>
            </a:r>
          </a:p>
        </p:txBody>
      </p:sp>
      <p:sp>
        <p:nvSpPr>
          <p:cNvPr id="17" name="object 17"/>
          <p:cNvSpPr/>
          <p:nvPr/>
        </p:nvSpPr>
        <p:spPr>
          <a:xfrm>
            <a:off x="5812537" y="1520951"/>
            <a:ext cx="236220" cy="4507653"/>
          </a:xfrm>
          <a:custGeom>
            <a:avLst/>
            <a:gdLst/>
            <a:ahLst/>
            <a:cxnLst/>
            <a:rect l="l" t="t" r="r" b="b"/>
            <a:pathLst>
              <a:path w="177164" h="3380740">
                <a:moveTo>
                  <a:pt x="0" y="0"/>
                </a:moveTo>
                <a:lnTo>
                  <a:pt x="34385" y="7870"/>
                </a:lnTo>
                <a:lnTo>
                  <a:pt x="62484" y="29337"/>
                </a:lnTo>
                <a:lnTo>
                  <a:pt x="81438" y="61186"/>
                </a:lnTo>
                <a:lnTo>
                  <a:pt x="88392" y="100202"/>
                </a:lnTo>
                <a:lnTo>
                  <a:pt x="88392" y="1589913"/>
                </a:lnTo>
                <a:lnTo>
                  <a:pt x="95345" y="1628929"/>
                </a:lnTo>
                <a:lnTo>
                  <a:pt x="114300" y="1660779"/>
                </a:lnTo>
                <a:lnTo>
                  <a:pt x="142398" y="1682245"/>
                </a:lnTo>
                <a:lnTo>
                  <a:pt x="176784" y="1690116"/>
                </a:lnTo>
                <a:lnTo>
                  <a:pt x="142398" y="1697986"/>
                </a:lnTo>
                <a:lnTo>
                  <a:pt x="114300" y="1719453"/>
                </a:lnTo>
                <a:lnTo>
                  <a:pt x="95345" y="1751302"/>
                </a:lnTo>
                <a:lnTo>
                  <a:pt x="88392" y="1790319"/>
                </a:lnTo>
                <a:lnTo>
                  <a:pt x="88392" y="3280054"/>
                </a:lnTo>
                <a:lnTo>
                  <a:pt x="81438" y="3319045"/>
                </a:lnTo>
                <a:lnTo>
                  <a:pt x="62484" y="3350888"/>
                </a:lnTo>
                <a:lnTo>
                  <a:pt x="34385" y="3372358"/>
                </a:lnTo>
                <a:lnTo>
                  <a:pt x="0" y="3380232"/>
                </a:lnTo>
              </a:path>
            </a:pathLst>
          </a:custGeom>
          <a:ln w="19812">
            <a:solidFill>
              <a:srgbClr val="B3AA7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6230112" y="2029967"/>
            <a:ext cx="5447792" cy="34869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832104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Xamarin.Forms </a:t>
            </a:r>
            <a:r>
              <a:rPr sz="4800" spc="-13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platform</a:t>
            </a:r>
            <a:r>
              <a:rPr sz="4800" spc="-6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2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support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48815" y="2668015"/>
            <a:ext cx="1089659" cy="1053253"/>
          </a:xfrm>
          <a:custGeom>
            <a:avLst/>
            <a:gdLst/>
            <a:ahLst/>
            <a:cxnLst/>
            <a:rect l="l" t="t" r="r" b="b"/>
            <a:pathLst>
              <a:path w="817244" h="789939">
                <a:moveTo>
                  <a:pt x="0" y="394715"/>
                </a:moveTo>
                <a:lnTo>
                  <a:pt x="2747" y="348672"/>
                </a:lnTo>
                <a:lnTo>
                  <a:pt x="10787" y="304191"/>
                </a:lnTo>
                <a:lnTo>
                  <a:pt x="23811" y="261569"/>
                </a:lnTo>
                <a:lnTo>
                  <a:pt x="41514" y="221102"/>
                </a:lnTo>
                <a:lnTo>
                  <a:pt x="63589" y="183085"/>
                </a:lnTo>
                <a:lnTo>
                  <a:pt x="89729" y="147814"/>
                </a:lnTo>
                <a:lnTo>
                  <a:pt x="119629" y="115585"/>
                </a:lnTo>
                <a:lnTo>
                  <a:pt x="152981" y="86694"/>
                </a:lnTo>
                <a:lnTo>
                  <a:pt x="189479" y="61436"/>
                </a:lnTo>
                <a:lnTo>
                  <a:pt x="228816" y="40108"/>
                </a:lnTo>
                <a:lnTo>
                  <a:pt x="270687" y="23004"/>
                </a:lnTo>
                <a:lnTo>
                  <a:pt x="314784" y="10421"/>
                </a:lnTo>
                <a:lnTo>
                  <a:pt x="360801" y="2654"/>
                </a:lnTo>
                <a:lnTo>
                  <a:pt x="408431" y="0"/>
                </a:lnTo>
                <a:lnTo>
                  <a:pt x="456060" y="2654"/>
                </a:lnTo>
                <a:lnTo>
                  <a:pt x="502075" y="10421"/>
                </a:lnTo>
                <a:lnTo>
                  <a:pt x="546171" y="23004"/>
                </a:lnTo>
                <a:lnTo>
                  <a:pt x="588041" y="40108"/>
                </a:lnTo>
                <a:lnTo>
                  <a:pt x="627379" y="61436"/>
                </a:lnTo>
                <a:lnTo>
                  <a:pt x="663877" y="86694"/>
                </a:lnTo>
                <a:lnTo>
                  <a:pt x="697230" y="115585"/>
                </a:lnTo>
                <a:lnTo>
                  <a:pt x="727130" y="147814"/>
                </a:lnTo>
                <a:lnTo>
                  <a:pt x="753271" y="183085"/>
                </a:lnTo>
                <a:lnTo>
                  <a:pt x="775347" y="221102"/>
                </a:lnTo>
                <a:lnTo>
                  <a:pt x="793050" y="261569"/>
                </a:lnTo>
                <a:lnTo>
                  <a:pt x="806076" y="304191"/>
                </a:lnTo>
                <a:lnTo>
                  <a:pt x="814115" y="348672"/>
                </a:lnTo>
                <a:lnTo>
                  <a:pt x="816863" y="394715"/>
                </a:lnTo>
                <a:lnTo>
                  <a:pt x="814115" y="440736"/>
                </a:lnTo>
                <a:lnTo>
                  <a:pt x="806076" y="485200"/>
                </a:lnTo>
                <a:lnTo>
                  <a:pt x="793050" y="527812"/>
                </a:lnTo>
                <a:lnTo>
                  <a:pt x="775347" y="568274"/>
                </a:lnTo>
                <a:lnTo>
                  <a:pt x="753271" y="606290"/>
                </a:lnTo>
                <a:lnTo>
                  <a:pt x="727130" y="641564"/>
                </a:lnTo>
                <a:lnTo>
                  <a:pt x="697229" y="673798"/>
                </a:lnTo>
                <a:lnTo>
                  <a:pt x="663877" y="702697"/>
                </a:lnTo>
                <a:lnTo>
                  <a:pt x="627379" y="727963"/>
                </a:lnTo>
                <a:lnTo>
                  <a:pt x="588041" y="749301"/>
                </a:lnTo>
                <a:lnTo>
                  <a:pt x="546171" y="766413"/>
                </a:lnTo>
                <a:lnTo>
                  <a:pt x="502075" y="779003"/>
                </a:lnTo>
                <a:lnTo>
                  <a:pt x="456060" y="786775"/>
                </a:lnTo>
                <a:lnTo>
                  <a:pt x="408431" y="789432"/>
                </a:lnTo>
                <a:lnTo>
                  <a:pt x="360801" y="786775"/>
                </a:lnTo>
                <a:lnTo>
                  <a:pt x="314784" y="779003"/>
                </a:lnTo>
                <a:lnTo>
                  <a:pt x="270687" y="766413"/>
                </a:lnTo>
                <a:lnTo>
                  <a:pt x="228816" y="749301"/>
                </a:lnTo>
                <a:lnTo>
                  <a:pt x="189479" y="727963"/>
                </a:lnTo>
                <a:lnTo>
                  <a:pt x="152981" y="702697"/>
                </a:lnTo>
                <a:lnTo>
                  <a:pt x="119629" y="673798"/>
                </a:lnTo>
                <a:lnTo>
                  <a:pt x="89729" y="641564"/>
                </a:lnTo>
                <a:lnTo>
                  <a:pt x="63589" y="606290"/>
                </a:lnTo>
                <a:lnTo>
                  <a:pt x="41514" y="568274"/>
                </a:lnTo>
                <a:lnTo>
                  <a:pt x="23811" y="527812"/>
                </a:lnTo>
                <a:lnTo>
                  <a:pt x="10787" y="485200"/>
                </a:lnTo>
                <a:lnTo>
                  <a:pt x="2747" y="440736"/>
                </a:lnTo>
                <a:lnTo>
                  <a:pt x="0" y="394715"/>
                </a:lnTo>
                <a:close/>
              </a:path>
            </a:pathLst>
          </a:custGeom>
          <a:ln w="12192">
            <a:solidFill>
              <a:srgbClr val="946FD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4714239" y="2665984"/>
            <a:ext cx="1083733" cy="1054947"/>
          </a:xfrm>
          <a:custGeom>
            <a:avLst/>
            <a:gdLst/>
            <a:ahLst/>
            <a:cxnLst/>
            <a:rect l="l" t="t" r="r" b="b"/>
            <a:pathLst>
              <a:path w="812800" h="791210">
                <a:moveTo>
                  <a:pt x="0" y="395478"/>
                </a:moveTo>
                <a:lnTo>
                  <a:pt x="2732" y="349352"/>
                </a:lnTo>
                <a:lnTo>
                  <a:pt x="10727" y="304791"/>
                </a:lnTo>
                <a:lnTo>
                  <a:pt x="23680" y="262090"/>
                </a:lnTo>
                <a:lnTo>
                  <a:pt x="41285" y="221546"/>
                </a:lnTo>
                <a:lnTo>
                  <a:pt x="63238" y="183456"/>
                </a:lnTo>
                <a:lnTo>
                  <a:pt x="89233" y="148116"/>
                </a:lnTo>
                <a:lnTo>
                  <a:pt x="118967" y="115823"/>
                </a:lnTo>
                <a:lnTo>
                  <a:pt x="152133" y="86874"/>
                </a:lnTo>
                <a:lnTo>
                  <a:pt x="188427" y="61565"/>
                </a:lnTo>
                <a:lnTo>
                  <a:pt x="227544" y="40192"/>
                </a:lnTo>
                <a:lnTo>
                  <a:pt x="269180" y="23053"/>
                </a:lnTo>
                <a:lnTo>
                  <a:pt x="313028" y="10443"/>
                </a:lnTo>
                <a:lnTo>
                  <a:pt x="358785" y="2660"/>
                </a:lnTo>
                <a:lnTo>
                  <a:pt x="406146" y="0"/>
                </a:lnTo>
                <a:lnTo>
                  <a:pt x="453506" y="2660"/>
                </a:lnTo>
                <a:lnTo>
                  <a:pt x="499263" y="10443"/>
                </a:lnTo>
                <a:lnTo>
                  <a:pt x="543111" y="23053"/>
                </a:lnTo>
                <a:lnTo>
                  <a:pt x="584747" y="40192"/>
                </a:lnTo>
                <a:lnTo>
                  <a:pt x="623864" y="61565"/>
                </a:lnTo>
                <a:lnTo>
                  <a:pt x="660158" y="86874"/>
                </a:lnTo>
                <a:lnTo>
                  <a:pt x="693324" y="115823"/>
                </a:lnTo>
                <a:lnTo>
                  <a:pt x="723058" y="148116"/>
                </a:lnTo>
                <a:lnTo>
                  <a:pt x="749053" y="183456"/>
                </a:lnTo>
                <a:lnTo>
                  <a:pt x="771006" y="221546"/>
                </a:lnTo>
                <a:lnTo>
                  <a:pt x="788611" y="262090"/>
                </a:lnTo>
                <a:lnTo>
                  <a:pt x="801564" y="304791"/>
                </a:lnTo>
                <a:lnTo>
                  <a:pt x="809559" y="349352"/>
                </a:lnTo>
                <a:lnTo>
                  <a:pt x="812292" y="395478"/>
                </a:lnTo>
                <a:lnTo>
                  <a:pt x="809559" y="441603"/>
                </a:lnTo>
                <a:lnTo>
                  <a:pt x="801564" y="486164"/>
                </a:lnTo>
                <a:lnTo>
                  <a:pt x="788611" y="528865"/>
                </a:lnTo>
                <a:lnTo>
                  <a:pt x="771006" y="569409"/>
                </a:lnTo>
                <a:lnTo>
                  <a:pt x="749053" y="607499"/>
                </a:lnTo>
                <a:lnTo>
                  <a:pt x="723058" y="642839"/>
                </a:lnTo>
                <a:lnTo>
                  <a:pt x="693324" y="675132"/>
                </a:lnTo>
                <a:lnTo>
                  <a:pt x="660158" y="704081"/>
                </a:lnTo>
                <a:lnTo>
                  <a:pt x="623864" y="729390"/>
                </a:lnTo>
                <a:lnTo>
                  <a:pt x="584747" y="750763"/>
                </a:lnTo>
                <a:lnTo>
                  <a:pt x="543111" y="767902"/>
                </a:lnTo>
                <a:lnTo>
                  <a:pt x="499263" y="780512"/>
                </a:lnTo>
                <a:lnTo>
                  <a:pt x="453506" y="788295"/>
                </a:lnTo>
                <a:lnTo>
                  <a:pt x="406146" y="790956"/>
                </a:lnTo>
                <a:lnTo>
                  <a:pt x="358785" y="788295"/>
                </a:lnTo>
                <a:lnTo>
                  <a:pt x="313028" y="780512"/>
                </a:lnTo>
                <a:lnTo>
                  <a:pt x="269180" y="767902"/>
                </a:lnTo>
                <a:lnTo>
                  <a:pt x="227544" y="750763"/>
                </a:lnTo>
                <a:lnTo>
                  <a:pt x="188427" y="729390"/>
                </a:lnTo>
                <a:lnTo>
                  <a:pt x="152133" y="704081"/>
                </a:lnTo>
                <a:lnTo>
                  <a:pt x="118967" y="675132"/>
                </a:lnTo>
                <a:lnTo>
                  <a:pt x="89233" y="642839"/>
                </a:lnTo>
                <a:lnTo>
                  <a:pt x="63238" y="607499"/>
                </a:lnTo>
                <a:lnTo>
                  <a:pt x="41285" y="569409"/>
                </a:lnTo>
                <a:lnTo>
                  <a:pt x="23680" y="528865"/>
                </a:lnTo>
                <a:lnTo>
                  <a:pt x="10727" y="486164"/>
                </a:lnTo>
                <a:lnTo>
                  <a:pt x="2732" y="441603"/>
                </a:lnTo>
                <a:lnTo>
                  <a:pt x="0" y="395478"/>
                </a:lnTo>
                <a:close/>
              </a:path>
            </a:pathLst>
          </a:custGeom>
          <a:ln w="12192">
            <a:solidFill>
              <a:srgbClr val="00ACF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4901184" y="2856993"/>
            <a:ext cx="670560" cy="670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3082543" y="2665984"/>
            <a:ext cx="1083733" cy="1054947"/>
          </a:xfrm>
          <a:custGeom>
            <a:avLst/>
            <a:gdLst/>
            <a:ahLst/>
            <a:cxnLst/>
            <a:rect l="l" t="t" r="r" b="b"/>
            <a:pathLst>
              <a:path w="812800" h="791210">
                <a:moveTo>
                  <a:pt x="0" y="395478"/>
                </a:moveTo>
                <a:lnTo>
                  <a:pt x="2732" y="349352"/>
                </a:lnTo>
                <a:lnTo>
                  <a:pt x="10727" y="304791"/>
                </a:lnTo>
                <a:lnTo>
                  <a:pt x="23680" y="262090"/>
                </a:lnTo>
                <a:lnTo>
                  <a:pt x="41285" y="221546"/>
                </a:lnTo>
                <a:lnTo>
                  <a:pt x="63238" y="183456"/>
                </a:lnTo>
                <a:lnTo>
                  <a:pt x="89233" y="148116"/>
                </a:lnTo>
                <a:lnTo>
                  <a:pt x="118967" y="115823"/>
                </a:lnTo>
                <a:lnTo>
                  <a:pt x="152133" y="86874"/>
                </a:lnTo>
                <a:lnTo>
                  <a:pt x="188427" y="61565"/>
                </a:lnTo>
                <a:lnTo>
                  <a:pt x="227544" y="40192"/>
                </a:lnTo>
                <a:lnTo>
                  <a:pt x="269180" y="23053"/>
                </a:lnTo>
                <a:lnTo>
                  <a:pt x="313028" y="10443"/>
                </a:lnTo>
                <a:lnTo>
                  <a:pt x="358785" y="2660"/>
                </a:lnTo>
                <a:lnTo>
                  <a:pt x="406146" y="0"/>
                </a:lnTo>
                <a:lnTo>
                  <a:pt x="453506" y="2660"/>
                </a:lnTo>
                <a:lnTo>
                  <a:pt x="499263" y="10443"/>
                </a:lnTo>
                <a:lnTo>
                  <a:pt x="543111" y="23053"/>
                </a:lnTo>
                <a:lnTo>
                  <a:pt x="584747" y="40192"/>
                </a:lnTo>
                <a:lnTo>
                  <a:pt x="623864" y="61565"/>
                </a:lnTo>
                <a:lnTo>
                  <a:pt x="660158" y="86874"/>
                </a:lnTo>
                <a:lnTo>
                  <a:pt x="693324" y="115823"/>
                </a:lnTo>
                <a:lnTo>
                  <a:pt x="723058" y="148116"/>
                </a:lnTo>
                <a:lnTo>
                  <a:pt x="749053" y="183456"/>
                </a:lnTo>
                <a:lnTo>
                  <a:pt x="771006" y="221546"/>
                </a:lnTo>
                <a:lnTo>
                  <a:pt x="788611" y="262090"/>
                </a:lnTo>
                <a:lnTo>
                  <a:pt x="801564" y="304791"/>
                </a:lnTo>
                <a:lnTo>
                  <a:pt x="809559" y="349352"/>
                </a:lnTo>
                <a:lnTo>
                  <a:pt x="812292" y="395478"/>
                </a:lnTo>
                <a:lnTo>
                  <a:pt x="809559" y="441603"/>
                </a:lnTo>
                <a:lnTo>
                  <a:pt x="801564" y="486164"/>
                </a:lnTo>
                <a:lnTo>
                  <a:pt x="788611" y="528865"/>
                </a:lnTo>
                <a:lnTo>
                  <a:pt x="771006" y="569409"/>
                </a:lnTo>
                <a:lnTo>
                  <a:pt x="749053" y="607499"/>
                </a:lnTo>
                <a:lnTo>
                  <a:pt x="723058" y="642839"/>
                </a:lnTo>
                <a:lnTo>
                  <a:pt x="693324" y="675132"/>
                </a:lnTo>
                <a:lnTo>
                  <a:pt x="660158" y="704081"/>
                </a:lnTo>
                <a:lnTo>
                  <a:pt x="623864" y="729390"/>
                </a:lnTo>
                <a:lnTo>
                  <a:pt x="584747" y="750763"/>
                </a:lnTo>
                <a:lnTo>
                  <a:pt x="543111" y="767902"/>
                </a:lnTo>
                <a:lnTo>
                  <a:pt x="499263" y="780512"/>
                </a:lnTo>
                <a:lnTo>
                  <a:pt x="453506" y="788295"/>
                </a:lnTo>
                <a:lnTo>
                  <a:pt x="406146" y="790956"/>
                </a:lnTo>
                <a:lnTo>
                  <a:pt x="358785" y="788295"/>
                </a:lnTo>
                <a:lnTo>
                  <a:pt x="313028" y="780512"/>
                </a:lnTo>
                <a:lnTo>
                  <a:pt x="269180" y="767902"/>
                </a:lnTo>
                <a:lnTo>
                  <a:pt x="227544" y="750763"/>
                </a:lnTo>
                <a:lnTo>
                  <a:pt x="188427" y="729390"/>
                </a:lnTo>
                <a:lnTo>
                  <a:pt x="152133" y="704081"/>
                </a:lnTo>
                <a:lnTo>
                  <a:pt x="118967" y="675132"/>
                </a:lnTo>
                <a:lnTo>
                  <a:pt x="89233" y="642839"/>
                </a:lnTo>
                <a:lnTo>
                  <a:pt x="63238" y="607499"/>
                </a:lnTo>
                <a:lnTo>
                  <a:pt x="41285" y="569409"/>
                </a:lnTo>
                <a:lnTo>
                  <a:pt x="23680" y="528865"/>
                </a:lnTo>
                <a:lnTo>
                  <a:pt x="10727" y="486164"/>
                </a:lnTo>
                <a:lnTo>
                  <a:pt x="2732" y="441603"/>
                </a:lnTo>
                <a:lnTo>
                  <a:pt x="0" y="395478"/>
                </a:lnTo>
                <a:close/>
              </a:path>
            </a:pathLst>
          </a:custGeom>
          <a:ln w="12192">
            <a:solidFill>
              <a:srgbClr val="66B01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3316468" y="2792095"/>
            <a:ext cx="631496" cy="840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6341871" y="2680207"/>
            <a:ext cx="1083733" cy="1054947"/>
          </a:xfrm>
          <a:custGeom>
            <a:avLst/>
            <a:gdLst/>
            <a:ahLst/>
            <a:cxnLst/>
            <a:rect l="l" t="t" r="r" b="b"/>
            <a:pathLst>
              <a:path w="812800" h="791210">
                <a:moveTo>
                  <a:pt x="0" y="395477"/>
                </a:moveTo>
                <a:lnTo>
                  <a:pt x="2732" y="349352"/>
                </a:lnTo>
                <a:lnTo>
                  <a:pt x="10727" y="304791"/>
                </a:lnTo>
                <a:lnTo>
                  <a:pt x="23680" y="262090"/>
                </a:lnTo>
                <a:lnTo>
                  <a:pt x="41285" y="221546"/>
                </a:lnTo>
                <a:lnTo>
                  <a:pt x="63238" y="183456"/>
                </a:lnTo>
                <a:lnTo>
                  <a:pt x="89233" y="148116"/>
                </a:lnTo>
                <a:lnTo>
                  <a:pt x="118967" y="115823"/>
                </a:lnTo>
                <a:lnTo>
                  <a:pt x="152133" y="86874"/>
                </a:lnTo>
                <a:lnTo>
                  <a:pt x="188427" y="61565"/>
                </a:lnTo>
                <a:lnTo>
                  <a:pt x="227544" y="40192"/>
                </a:lnTo>
                <a:lnTo>
                  <a:pt x="269180" y="23053"/>
                </a:lnTo>
                <a:lnTo>
                  <a:pt x="313028" y="10443"/>
                </a:lnTo>
                <a:lnTo>
                  <a:pt x="358785" y="2660"/>
                </a:lnTo>
                <a:lnTo>
                  <a:pt x="406146" y="0"/>
                </a:lnTo>
                <a:lnTo>
                  <a:pt x="453506" y="2660"/>
                </a:lnTo>
                <a:lnTo>
                  <a:pt x="499263" y="10443"/>
                </a:lnTo>
                <a:lnTo>
                  <a:pt x="543111" y="23053"/>
                </a:lnTo>
                <a:lnTo>
                  <a:pt x="584747" y="40192"/>
                </a:lnTo>
                <a:lnTo>
                  <a:pt x="623864" y="61565"/>
                </a:lnTo>
                <a:lnTo>
                  <a:pt x="660158" y="86874"/>
                </a:lnTo>
                <a:lnTo>
                  <a:pt x="693324" y="115823"/>
                </a:lnTo>
                <a:lnTo>
                  <a:pt x="723058" y="148116"/>
                </a:lnTo>
                <a:lnTo>
                  <a:pt x="749053" y="183456"/>
                </a:lnTo>
                <a:lnTo>
                  <a:pt x="771006" y="221546"/>
                </a:lnTo>
                <a:lnTo>
                  <a:pt x="788611" y="262090"/>
                </a:lnTo>
                <a:lnTo>
                  <a:pt x="801564" y="304791"/>
                </a:lnTo>
                <a:lnTo>
                  <a:pt x="809559" y="349352"/>
                </a:lnTo>
                <a:lnTo>
                  <a:pt x="812292" y="395477"/>
                </a:lnTo>
                <a:lnTo>
                  <a:pt x="809559" y="441603"/>
                </a:lnTo>
                <a:lnTo>
                  <a:pt x="801564" y="486164"/>
                </a:lnTo>
                <a:lnTo>
                  <a:pt x="788611" y="528865"/>
                </a:lnTo>
                <a:lnTo>
                  <a:pt x="771006" y="569409"/>
                </a:lnTo>
                <a:lnTo>
                  <a:pt x="749053" y="607499"/>
                </a:lnTo>
                <a:lnTo>
                  <a:pt x="723058" y="642839"/>
                </a:lnTo>
                <a:lnTo>
                  <a:pt x="693324" y="675132"/>
                </a:lnTo>
                <a:lnTo>
                  <a:pt x="660158" y="704081"/>
                </a:lnTo>
                <a:lnTo>
                  <a:pt x="623864" y="729390"/>
                </a:lnTo>
                <a:lnTo>
                  <a:pt x="584747" y="750763"/>
                </a:lnTo>
                <a:lnTo>
                  <a:pt x="543111" y="767902"/>
                </a:lnTo>
                <a:lnTo>
                  <a:pt x="499263" y="780512"/>
                </a:lnTo>
                <a:lnTo>
                  <a:pt x="453506" y="788295"/>
                </a:lnTo>
                <a:lnTo>
                  <a:pt x="406146" y="790956"/>
                </a:lnTo>
                <a:lnTo>
                  <a:pt x="358785" y="788295"/>
                </a:lnTo>
                <a:lnTo>
                  <a:pt x="313028" y="780512"/>
                </a:lnTo>
                <a:lnTo>
                  <a:pt x="269180" y="767902"/>
                </a:lnTo>
                <a:lnTo>
                  <a:pt x="227544" y="750763"/>
                </a:lnTo>
                <a:lnTo>
                  <a:pt x="188427" y="729390"/>
                </a:lnTo>
                <a:lnTo>
                  <a:pt x="152133" y="704081"/>
                </a:lnTo>
                <a:lnTo>
                  <a:pt x="118967" y="675132"/>
                </a:lnTo>
                <a:lnTo>
                  <a:pt x="89233" y="642839"/>
                </a:lnTo>
                <a:lnTo>
                  <a:pt x="63238" y="607499"/>
                </a:lnTo>
                <a:lnTo>
                  <a:pt x="41285" y="569409"/>
                </a:lnTo>
                <a:lnTo>
                  <a:pt x="23680" y="528865"/>
                </a:lnTo>
                <a:lnTo>
                  <a:pt x="10727" y="486164"/>
                </a:lnTo>
                <a:lnTo>
                  <a:pt x="2732" y="441603"/>
                </a:lnTo>
                <a:lnTo>
                  <a:pt x="0" y="395477"/>
                </a:lnTo>
                <a:close/>
              </a:path>
            </a:pathLst>
          </a:custGeom>
          <a:ln w="12192">
            <a:solidFill>
              <a:srgbClr val="F3B80A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6624387" y="2895657"/>
            <a:ext cx="526176" cy="629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7971536" y="2665985"/>
            <a:ext cx="1089659" cy="1050713"/>
          </a:xfrm>
          <a:custGeom>
            <a:avLst/>
            <a:gdLst/>
            <a:ahLst/>
            <a:cxnLst/>
            <a:rect l="l" t="t" r="r" b="b"/>
            <a:pathLst>
              <a:path w="817245" h="788035">
                <a:moveTo>
                  <a:pt x="0" y="393954"/>
                </a:moveTo>
                <a:lnTo>
                  <a:pt x="2748" y="348015"/>
                </a:lnTo>
                <a:lnTo>
                  <a:pt x="10787" y="303631"/>
                </a:lnTo>
                <a:lnTo>
                  <a:pt x="23813" y="261098"/>
                </a:lnTo>
                <a:lnTo>
                  <a:pt x="41516" y="220713"/>
                </a:lnTo>
                <a:lnTo>
                  <a:pt x="63592" y="182770"/>
                </a:lnTo>
                <a:lnTo>
                  <a:pt x="89733" y="147565"/>
                </a:lnTo>
                <a:lnTo>
                  <a:pt x="119633" y="115395"/>
                </a:lnTo>
                <a:lnTo>
                  <a:pt x="152986" y="86554"/>
                </a:lnTo>
                <a:lnTo>
                  <a:pt x="189484" y="61339"/>
                </a:lnTo>
                <a:lnTo>
                  <a:pt x="228822" y="40046"/>
                </a:lnTo>
                <a:lnTo>
                  <a:pt x="270692" y="22969"/>
                </a:lnTo>
                <a:lnTo>
                  <a:pt x="314788" y="10405"/>
                </a:lnTo>
                <a:lnTo>
                  <a:pt x="360803" y="2650"/>
                </a:lnTo>
                <a:lnTo>
                  <a:pt x="408432" y="0"/>
                </a:lnTo>
                <a:lnTo>
                  <a:pt x="456060" y="2650"/>
                </a:lnTo>
                <a:lnTo>
                  <a:pt x="502075" y="10405"/>
                </a:lnTo>
                <a:lnTo>
                  <a:pt x="546171" y="22969"/>
                </a:lnTo>
                <a:lnTo>
                  <a:pt x="588041" y="40046"/>
                </a:lnTo>
                <a:lnTo>
                  <a:pt x="627379" y="61339"/>
                </a:lnTo>
                <a:lnTo>
                  <a:pt x="663877" y="86554"/>
                </a:lnTo>
                <a:lnTo>
                  <a:pt x="697230" y="115395"/>
                </a:lnTo>
                <a:lnTo>
                  <a:pt x="727130" y="147565"/>
                </a:lnTo>
                <a:lnTo>
                  <a:pt x="753271" y="182770"/>
                </a:lnTo>
                <a:lnTo>
                  <a:pt x="775347" y="220713"/>
                </a:lnTo>
                <a:lnTo>
                  <a:pt x="793050" y="261098"/>
                </a:lnTo>
                <a:lnTo>
                  <a:pt x="806076" y="303631"/>
                </a:lnTo>
                <a:lnTo>
                  <a:pt x="814115" y="348015"/>
                </a:lnTo>
                <a:lnTo>
                  <a:pt x="816864" y="393954"/>
                </a:lnTo>
                <a:lnTo>
                  <a:pt x="814115" y="439892"/>
                </a:lnTo>
                <a:lnTo>
                  <a:pt x="806076" y="484276"/>
                </a:lnTo>
                <a:lnTo>
                  <a:pt x="793050" y="526809"/>
                </a:lnTo>
                <a:lnTo>
                  <a:pt x="775347" y="567194"/>
                </a:lnTo>
                <a:lnTo>
                  <a:pt x="753271" y="605137"/>
                </a:lnTo>
                <a:lnTo>
                  <a:pt x="727130" y="640342"/>
                </a:lnTo>
                <a:lnTo>
                  <a:pt x="697229" y="672512"/>
                </a:lnTo>
                <a:lnTo>
                  <a:pt x="663877" y="701353"/>
                </a:lnTo>
                <a:lnTo>
                  <a:pt x="627379" y="726568"/>
                </a:lnTo>
                <a:lnTo>
                  <a:pt x="588041" y="747861"/>
                </a:lnTo>
                <a:lnTo>
                  <a:pt x="546171" y="764938"/>
                </a:lnTo>
                <a:lnTo>
                  <a:pt x="502075" y="777502"/>
                </a:lnTo>
                <a:lnTo>
                  <a:pt x="456060" y="785257"/>
                </a:lnTo>
                <a:lnTo>
                  <a:pt x="408432" y="787907"/>
                </a:lnTo>
                <a:lnTo>
                  <a:pt x="360803" y="785257"/>
                </a:lnTo>
                <a:lnTo>
                  <a:pt x="314788" y="777502"/>
                </a:lnTo>
                <a:lnTo>
                  <a:pt x="270692" y="764938"/>
                </a:lnTo>
                <a:lnTo>
                  <a:pt x="228822" y="747861"/>
                </a:lnTo>
                <a:lnTo>
                  <a:pt x="189484" y="726568"/>
                </a:lnTo>
                <a:lnTo>
                  <a:pt x="152986" y="701353"/>
                </a:lnTo>
                <a:lnTo>
                  <a:pt x="119634" y="672512"/>
                </a:lnTo>
                <a:lnTo>
                  <a:pt x="89733" y="640342"/>
                </a:lnTo>
                <a:lnTo>
                  <a:pt x="63592" y="605137"/>
                </a:lnTo>
                <a:lnTo>
                  <a:pt x="41516" y="567194"/>
                </a:lnTo>
                <a:lnTo>
                  <a:pt x="23813" y="526809"/>
                </a:lnTo>
                <a:lnTo>
                  <a:pt x="10787" y="484276"/>
                </a:lnTo>
                <a:lnTo>
                  <a:pt x="2748" y="439892"/>
                </a:lnTo>
                <a:lnTo>
                  <a:pt x="0" y="393954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605263" y="2663952"/>
            <a:ext cx="1087120" cy="1053253"/>
          </a:xfrm>
          <a:custGeom>
            <a:avLst/>
            <a:gdLst/>
            <a:ahLst/>
            <a:cxnLst/>
            <a:rect l="l" t="t" r="r" b="b"/>
            <a:pathLst>
              <a:path w="815340" h="789939">
                <a:moveTo>
                  <a:pt x="0" y="394716"/>
                </a:moveTo>
                <a:lnTo>
                  <a:pt x="2742" y="348672"/>
                </a:lnTo>
                <a:lnTo>
                  <a:pt x="10765" y="304191"/>
                </a:lnTo>
                <a:lnTo>
                  <a:pt x="23764" y="261569"/>
                </a:lnTo>
                <a:lnTo>
                  <a:pt x="41432" y="221102"/>
                </a:lnTo>
                <a:lnTo>
                  <a:pt x="63464" y="183085"/>
                </a:lnTo>
                <a:lnTo>
                  <a:pt x="89553" y="147814"/>
                </a:lnTo>
                <a:lnTo>
                  <a:pt x="119395" y="115585"/>
                </a:lnTo>
                <a:lnTo>
                  <a:pt x="152684" y="86694"/>
                </a:lnTo>
                <a:lnTo>
                  <a:pt x="189113" y="61436"/>
                </a:lnTo>
                <a:lnTo>
                  <a:pt x="228377" y="40108"/>
                </a:lnTo>
                <a:lnTo>
                  <a:pt x="270171" y="23004"/>
                </a:lnTo>
                <a:lnTo>
                  <a:pt x="314188" y="10421"/>
                </a:lnTo>
                <a:lnTo>
                  <a:pt x="360123" y="2654"/>
                </a:lnTo>
                <a:lnTo>
                  <a:pt x="407670" y="0"/>
                </a:lnTo>
                <a:lnTo>
                  <a:pt x="455216" y="2654"/>
                </a:lnTo>
                <a:lnTo>
                  <a:pt x="501151" y="10421"/>
                </a:lnTo>
                <a:lnTo>
                  <a:pt x="545168" y="23004"/>
                </a:lnTo>
                <a:lnTo>
                  <a:pt x="586962" y="40108"/>
                </a:lnTo>
                <a:lnTo>
                  <a:pt x="626226" y="61436"/>
                </a:lnTo>
                <a:lnTo>
                  <a:pt x="662655" y="86694"/>
                </a:lnTo>
                <a:lnTo>
                  <a:pt x="695944" y="115585"/>
                </a:lnTo>
                <a:lnTo>
                  <a:pt x="725786" y="147814"/>
                </a:lnTo>
                <a:lnTo>
                  <a:pt x="751875" y="183085"/>
                </a:lnTo>
                <a:lnTo>
                  <a:pt x="773907" y="221102"/>
                </a:lnTo>
                <a:lnTo>
                  <a:pt x="791575" y="261569"/>
                </a:lnTo>
                <a:lnTo>
                  <a:pt x="804574" y="304191"/>
                </a:lnTo>
                <a:lnTo>
                  <a:pt x="812597" y="348672"/>
                </a:lnTo>
                <a:lnTo>
                  <a:pt x="815340" y="394716"/>
                </a:lnTo>
                <a:lnTo>
                  <a:pt x="812597" y="440736"/>
                </a:lnTo>
                <a:lnTo>
                  <a:pt x="804574" y="485200"/>
                </a:lnTo>
                <a:lnTo>
                  <a:pt x="791575" y="527812"/>
                </a:lnTo>
                <a:lnTo>
                  <a:pt x="773907" y="568274"/>
                </a:lnTo>
                <a:lnTo>
                  <a:pt x="751875" y="606290"/>
                </a:lnTo>
                <a:lnTo>
                  <a:pt x="725786" y="641564"/>
                </a:lnTo>
                <a:lnTo>
                  <a:pt x="695944" y="673798"/>
                </a:lnTo>
                <a:lnTo>
                  <a:pt x="662655" y="702697"/>
                </a:lnTo>
                <a:lnTo>
                  <a:pt x="626226" y="727963"/>
                </a:lnTo>
                <a:lnTo>
                  <a:pt x="586962" y="749301"/>
                </a:lnTo>
                <a:lnTo>
                  <a:pt x="545168" y="766413"/>
                </a:lnTo>
                <a:lnTo>
                  <a:pt x="501151" y="779003"/>
                </a:lnTo>
                <a:lnTo>
                  <a:pt x="455216" y="786775"/>
                </a:lnTo>
                <a:lnTo>
                  <a:pt x="407670" y="789432"/>
                </a:lnTo>
                <a:lnTo>
                  <a:pt x="360123" y="786775"/>
                </a:lnTo>
                <a:lnTo>
                  <a:pt x="314188" y="779003"/>
                </a:lnTo>
                <a:lnTo>
                  <a:pt x="270171" y="766413"/>
                </a:lnTo>
                <a:lnTo>
                  <a:pt x="228377" y="749301"/>
                </a:lnTo>
                <a:lnTo>
                  <a:pt x="189113" y="727963"/>
                </a:lnTo>
                <a:lnTo>
                  <a:pt x="152684" y="702697"/>
                </a:lnTo>
                <a:lnTo>
                  <a:pt x="119395" y="673798"/>
                </a:lnTo>
                <a:lnTo>
                  <a:pt x="89553" y="641564"/>
                </a:lnTo>
                <a:lnTo>
                  <a:pt x="63464" y="606290"/>
                </a:lnTo>
                <a:lnTo>
                  <a:pt x="41432" y="568274"/>
                </a:lnTo>
                <a:lnTo>
                  <a:pt x="23764" y="527812"/>
                </a:lnTo>
                <a:lnTo>
                  <a:pt x="10765" y="485200"/>
                </a:lnTo>
                <a:lnTo>
                  <a:pt x="2742" y="440736"/>
                </a:lnTo>
                <a:lnTo>
                  <a:pt x="0" y="394716"/>
                </a:lnTo>
                <a:close/>
              </a:path>
            </a:pathLst>
          </a:custGeom>
          <a:ln w="12191">
            <a:solidFill>
              <a:srgbClr val="5CCAF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188719" y="3820160"/>
          <a:ext cx="9764602" cy="28346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4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8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49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05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67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946F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66B01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AC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3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7E7E7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5CC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560">
                <a:tc gridSpan="6"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2400" b="0" spc="-1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Shared </a:t>
                      </a:r>
                      <a:r>
                        <a:rPr sz="2400" b="0" spc="-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C# </a:t>
                      </a:r>
                      <a:r>
                        <a:rPr sz="2400" b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UI</a:t>
                      </a:r>
                      <a:endParaRPr sz="2400">
                        <a:latin typeface="Segoe UI Light"/>
                        <a:cs typeface="Segoe UI Light"/>
                      </a:endParaRPr>
                    </a:p>
                  </a:txBody>
                  <a:tcPr marL="0" marR="0" marT="82973" marB="0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5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4295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5700">
                        <a:latin typeface="Times New Roman"/>
                        <a:cs typeface="Times New Roman"/>
                      </a:endParaRPr>
                    </a:p>
                    <a:p>
                      <a:pPr marL="41910" algn="ctr">
                        <a:lnSpc>
                          <a:spcPct val="100000"/>
                        </a:lnSpc>
                      </a:pPr>
                      <a:r>
                        <a:rPr sz="3200" b="0" spc="-1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Shared </a:t>
                      </a:r>
                      <a:r>
                        <a:rPr sz="3200" b="0" spc="-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C#</a:t>
                      </a:r>
                      <a:r>
                        <a:rPr sz="3200" b="0" spc="2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 </a:t>
                      </a:r>
                      <a:r>
                        <a:rPr sz="3200" b="0" spc="-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logic</a:t>
                      </a:r>
                      <a:endParaRPr sz="3200">
                        <a:latin typeface="Segoe UI Light"/>
                        <a:cs typeface="Segoe UI Light"/>
                      </a:endParaRPr>
                    </a:p>
                  </a:txBody>
                  <a:tcPr marL="0" marR="0" marT="1693" marB="0"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2C3E5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714587" y="1647613"/>
            <a:ext cx="9746827" cy="185448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Xamarin.Forms </a:t>
            </a:r>
            <a:r>
              <a:rPr sz="2667" spc="7" dirty="0">
                <a:solidFill>
                  <a:srgbClr val="505050"/>
                </a:solidFill>
                <a:latin typeface="Segoe UI Light"/>
                <a:cs typeface="Segoe UI Light"/>
              </a:rPr>
              <a:t>supports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broad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selection </a:t>
            </a:r>
            <a:r>
              <a:rPr sz="2667" spc="-33" dirty="0">
                <a:solidFill>
                  <a:srgbClr val="505050"/>
                </a:solidFill>
                <a:latin typeface="Segoe UI Light"/>
                <a:cs typeface="Segoe UI Light"/>
              </a:rPr>
              <a:t>of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mobile and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desktop 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platforms and UI</a:t>
            </a:r>
            <a:r>
              <a:rPr sz="2667" spc="-4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frameworks</a:t>
            </a:r>
          </a:p>
          <a:p>
            <a:pPr>
              <a:spcBef>
                <a:spcPts val="33"/>
              </a:spcBef>
            </a:pPr>
            <a:endParaRPr sz="3000" dirty="0">
              <a:solidFill>
                <a:srgbClr val="505050"/>
              </a:solidFill>
              <a:latin typeface="Times New Roman"/>
              <a:cs typeface="Times New Roman"/>
            </a:endParaRPr>
          </a:p>
          <a:p>
            <a:pPr marL="911837">
              <a:tabLst>
                <a:tab pos="7359889" algn="l"/>
              </a:tabLst>
            </a:pPr>
            <a:r>
              <a:rPr sz="3600" b="1" spc="-7" dirty="0">
                <a:solidFill>
                  <a:srgbClr val="505050"/>
                </a:solidFill>
                <a:latin typeface="Segoe UI"/>
                <a:cs typeface="Segoe UI"/>
              </a:rPr>
              <a:t>iOS	</a:t>
            </a:r>
            <a:r>
              <a:rPr sz="5400" b="1" spc="-9" baseline="2057" dirty="0">
                <a:solidFill>
                  <a:srgbClr val="505050"/>
                </a:solidFill>
                <a:latin typeface="Segoe UI"/>
                <a:cs typeface="Segoe UI"/>
              </a:rPr>
              <a:t>mac</a:t>
            </a:r>
            <a:endParaRPr sz="5400" baseline="2057" dirty="0">
              <a:solidFill>
                <a:srgbClr val="505050"/>
              </a:solidFill>
              <a:latin typeface="Segoe UI"/>
              <a:cs typeface="Segoe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757663" y="2791968"/>
            <a:ext cx="782320" cy="7559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14587" y="1647612"/>
            <a:ext cx="11084560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Create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great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looking </a:t>
            </a:r>
            <a:r>
              <a:rPr sz="2667" spc="7" dirty="0">
                <a:solidFill>
                  <a:srgbClr val="505050"/>
                </a:solidFill>
                <a:latin typeface="Segoe UI Light"/>
                <a:cs typeface="Segoe UI Light"/>
              </a:rPr>
              <a:t>apps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that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have feature parity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with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native </a:t>
            </a:r>
            <a:r>
              <a:rPr sz="2667" spc="7" dirty="0">
                <a:solidFill>
                  <a:srgbClr val="505050"/>
                </a:solidFill>
                <a:latin typeface="Segoe UI Light"/>
                <a:cs typeface="Segoe UI Light"/>
              </a:rPr>
              <a:t>performance 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and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enjoy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the benefit </a:t>
            </a:r>
            <a:r>
              <a:rPr sz="2667" spc="-33" dirty="0">
                <a:solidFill>
                  <a:srgbClr val="505050"/>
                </a:solidFill>
                <a:latin typeface="Segoe UI Light"/>
                <a:cs typeface="Segoe UI Light"/>
              </a:rPr>
              <a:t>of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shared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UI and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business logic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with</a:t>
            </a:r>
            <a:r>
              <a:rPr sz="2667" spc="12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Xamarin.Forms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658368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Beautiful apps </a:t>
            </a:r>
            <a:r>
              <a:rPr sz="4800" spc="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 </a:t>
            </a:r>
            <a:r>
              <a:rPr sz="4800" spc="-13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less</a:t>
            </a:r>
            <a:r>
              <a:rPr sz="4800" spc="-12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time</a:t>
            </a:r>
          </a:p>
        </p:txBody>
      </p:sp>
      <p:sp>
        <p:nvSpPr>
          <p:cNvPr id="10" name="object 10"/>
          <p:cNvSpPr/>
          <p:nvPr/>
        </p:nvSpPr>
        <p:spPr>
          <a:xfrm>
            <a:off x="3778252" y="2774279"/>
            <a:ext cx="1901349" cy="3871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6430888" y="2752040"/>
            <a:ext cx="1944161" cy="3904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3897377" y="3245103"/>
            <a:ext cx="1680463" cy="294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6510528" y="3125215"/>
            <a:ext cx="1759712" cy="28996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8734212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13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 </a:t>
            </a:r>
            <a:r>
              <a:rPr sz="4800" spc="-2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Source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–</a:t>
            </a:r>
            <a:r>
              <a:rPr sz="4800" spc="-33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open.xamarin.com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81327"/>
            <a:ext cx="12192000" cy="5376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14587" y="1647613"/>
            <a:ext cx="11136207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With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one code base and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native </a:t>
            </a:r>
            <a:r>
              <a:rPr sz="2667" spc="7" dirty="0">
                <a:solidFill>
                  <a:srgbClr val="505050"/>
                </a:solidFill>
                <a:latin typeface="Segoe UI Light"/>
                <a:cs typeface="Segoe UI Light"/>
              </a:rPr>
              <a:t>performance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you can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meet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your customers 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where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they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need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to</a:t>
            </a:r>
            <a:r>
              <a:rPr sz="2667" spc="5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be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4588" y="516216"/>
            <a:ext cx="959019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One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base,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unlimited</a:t>
            </a:r>
            <a:r>
              <a:rPr sz="4800" spc="-12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possibilities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31" y="2724909"/>
            <a:ext cx="12183872" cy="4090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3021" y="2994894"/>
            <a:ext cx="4145280" cy="836918"/>
          </a:xfrm>
          <a:prstGeom prst="rect">
            <a:avLst/>
          </a:prstGeom>
        </p:spPr>
        <p:txBody>
          <a:bodyPr vert="horz" wrap="square" lIns="0" tIns="1608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27"/>
              </a:spcBef>
            </a:pPr>
            <a:r>
              <a:rPr sz="5333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</a:t>
            </a:r>
            <a:r>
              <a:rPr sz="5333" spc="-8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5333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endParaRPr sz="5333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4587" y="1647612"/>
            <a:ext cx="5520267" cy="207011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dirty="0">
                <a:solidFill>
                  <a:srgbClr val="0A111E"/>
                </a:solidFill>
                <a:latin typeface="Segoe UI Light"/>
                <a:cs typeface="Segoe UI Light"/>
              </a:rPr>
              <a:t>Download and </a:t>
            </a:r>
            <a:r>
              <a:rPr sz="2667" spc="-7" dirty="0">
                <a:solidFill>
                  <a:srgbClr val="0A111E"/>
                </a:solidFill>
                <a:latin typeface="Segoe UI Light"/>
                <a:cs typeface="Segoe UI Light"/>
              </a:rPr>
              <a:t>launch </a:t>
            </a:r>
            <a:r>
              <a:rPr sz="2667" dirty="0">
                <a:solidFill>
                  <a:srgbClr val="0A111E"/>
                </a:solidFill>
                <a:latin typeface="Segoe UI Light"/>
                <a:cs typeface="Segoe UI Light"/>
              </a:rPr>
              <a:t>the Xamarin  </a:t>
            </a:r>
            <a:r>
              <a:rPr sz="2667" spc="-7" dirty="0">
                <a:solidFill>
                  <a:srgbClr val="0A111E"/>
                </a:solidFill>
                <a:latin typeface="Segoe UI Light"/>
                <a:cs typeface="Segoe UI Light"/>
              </a:rPr>
              <a:t>Installer </a:t>
            </a:r>
            <a:r>
              <a:rPr sz="2667" i="1" spc="-7" dirty="0">
                <a:solidFill>
                  <a:srgbClr val="0A111E"/>
                </a:solidFill>
                <a:latin typeface="Segoe UI Light"/>
                <a:cs typeface="Segoe UI Light"/>
              </a:rPr>
              <a:t>now </a:t>
            </a:r>
            <a:r>
              <a:rPr sz="2667" spc="-7" dirty="0">
                <a:solidFill>
                  <a:srgbClr val="0A111E"/>
                </a:solidFill>
                <a:latin typeface="Segoe UI Light"/>
                <a:cs typeface="Segoe UI Light"/>
              </a:rPr>
              <a:t>on </a:t>
            </a:r>
            <a:r>
              <a:rPr sz="2667" dirty="0">
                <a:solidFill>
                  <a:srgbClr val="0A111E"/>
                </a:solidFill>
                <a:latin typeface="Segoe UI Light"/>
                <a:cs typeface="Segoe UI Light"/>
              </a:rPr>
              <a:t>your </a:t>
            </a:r>
            <a:r>
              <a:rPr sz="2667" spc="-7" dirty="0">
                <a:solidFill>
                  <a:srgbClr val="0A111E"/>
                </a:solidFill>
                <a:latin typeface="Segoe UI Light"/>
                <a:cs typeface="Segoe UI Light"/>
              </a:rPr>
              <a:t>development  </a:t>
            </a:r>
            <a:r>
              <a:rPr sz="2667" dirty="0">
                <a:solidFill>
                  <a:srgbClr val="0A111E"/>
                </a:solidFill>
                <a:latin typeface="Segoe UI Light"/>
                <a:cs typeface="Segoe UI Light"/>
              </a:rPr>
              <a:t>machine to begin the automated  </a:t>
            </a:r>
            <a:r>
              <a:rPr sz="2667" spc="-7" dirty="0">
                <a:solidFill>
                  <a:srgbClr val="0A111E"/>
                </a:solidFill>
                <a:latin typeface="Segoe UI Light"/>
                <a:cs typeface="Segoe UI Light"/>
              </a:rPr>
              <a:t>setup </a:t>
            </a:r>
            <a:r>
              <a:rPr sz="2667" dirty="0">
                <a:solidFill>
                  <a:srgbClr val="0A111E"/>
                </a:solidFill>
                <a:latin typeface="Segoe UI Light"/>
                <a:cs typeface="Segoe UI Light"/>
              </a:rPr>
              <a:t>so you </a:t>
            </a:r>
            <a:r>
              <a:rPr sz="2667" spc="-20" dirty="0">
                <a:solidFill>
                  <a:srgbClr val="0A111E"/>
                </a:solidFill>
                <a:latin typeface="Segoe UI Light"/>
                <a:cs typeface="Segoe UI Light"/>
              </a:rPr>
              <a:t>are </a:t>
            </a:r>
            <a:r>
              <a:rPr sz="2667" spc="-13" dirty="0">
                <a:solidFill>
                  <a:srgbClr val="0A111E"/>
                </a:solidFill>
                <a:latin typeface="Segoe UI Light"/>
                <a:cs typeface="Segoe UI Light"/>
              </a:rPr>
              <a:t>ready </a:t>
            </a:r>
            <a:r>
              <a:rPr sz="2667" dirty="0">
                <a:solidFill>
                  <a:srgbClr val="0A111E"/>
                </a:solidFill>
                <a:latin typeface="Segoe UI Light"/>
                <a:cs typeface="Segoe UI Light"/>
              </a:rPr>
              <a:t>when we </a:t>
            </a:r>
            <a:r>
              <a:rPr sz="2667" spc="-7" dirty="0">
                <a:solidFill>
                  <a:srgbClr val="0A111E"/>
                </a:solidFill>
                <a:latin typeface="Segoe UI Light"/>
                <a:cs typeface="Segoe UI Light"/>
              </a:rPr>
              <a:t>hit  </a:t>
            </a:r>
            <a:r>
              <a:rPr sz="2667" dirty="0">
                <a:solidFill>
                  <a:srgbClr val="0A111E"/>
                </a:solidFill>
                <a:latin typeface="Segoe UI Light"/>
                <a:cs typeface="Segoe UI Light"/>
              </a:rPr>
              <a:t>the </a:t>
            </a:r>
            <a:r>
              <a:rPr sz="2667" spc="-7" dirty="0">
                <a:solidFill>
                  <a:srgbClr val="0A111E"/>
                </a:solidFill>
                <a:latin typeface="Segoe UI Light"/>
                <a:cs typeface="Segoe UI Light"/>
              </a:rPr>
              <a:t>installation</a:t>
            </a:r>
            <a:r>
              <a:rPr sz="2667" spc="7" dirty="0">
                <a:solidFill>
                  <a:srgbClr val="0A111E"/>
                </a:solidFill>
                <a:latin typeface="Segoe UI Light"/>
                <a:cs typeface="Segoe UI Light"/>
              </a:rPr>
              <a:t> </a:t>
            </a:r>
            <a:r>
              <a:rPr sz="2667" spc="-7" dirty="0">
                <a:solidFill>
                  <a:srgbClr val="0A111E"/>
                </a:solidFill>
                <a:latin typeface="Segoe UI Light"/>
                <a:cs typeface="Segoe UI Light"/>
              </a:rPr>
              <a:t>section</a:t>
            </a:r>
            <a:endParaRPr sz="2667" dirty="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426550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20" dirty="0">
                <a:solidFill>
                  <a:srgbClr val="505050"/>
                </a:solidFill>
              </a:rPr>
              <a:t>Before </a:t>
            </a:r>
            <a:r>
              <a:rPr sz="4800" dirty="0">
                <a:solidFill>
                  <a:srgbClr val="505050"/>
                </a:solidFill>
              </a:rPr>
              <a:t>we</a:t>
            </a:r>
            <a:r>
              <a:rPr sz="4800" spc="-100" dirty="0">
                <a:solidFill>
                  <a:srgbClr val="505050"/>
                </a:solidFill>
              </a:rPr>
              <a:t> </a:t>
            </a:r>
            <a:r>
              <a:rPr sz="4800" spc="27" dirty="0">
                <a:solidFill>
                  <a:srgbClr val="505050"/>
                </a:solidFill>
              </a:rPr>
              <a:t>start…</a:t>
            </a:r>
            <a:endParaRPr sz="4800" dirty="0">
              <a:solidFill>
                <a:srgbClr val="50505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5628" y="1529756"/>
            <a:ext cx="373210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dirty="0">
                <a:latin typeface="Segoe UI Light"/>
                <a:cs typeface="Segoe UI Light"/>
              </a:rPr>
              <a:t>Visual </a:t>
            </a:r>
            <a:r>
              <a:rPr sz="2400" spc="7" dirty="0">
                <a:latin typeface="Segoe UI Light"/>
                <a:cs typeface="Segoe UI Light"/>
              </a:rPr>
              <a:t>Studio </a:t>
            </a:r>
            <a:r>
              <a:rPr sz="2400" dirty="0">
                <a:latin typeface="Segoe UI Light"/>
                <a:cs typeface="Segoe UI Light"/>
              </a:rPr>
              <a:t>Installer  </a:t>
            </a:r>
            <a:r>
              <a:rPr sz="2400" u="sng" spc="-13" dirty="0">
                <a:solidFill>
                  <a:srgbClr val="2A84D2"/>
                </a:solidFill>
                <a:uFill>
                  <a:solidFill>
                    <a:srgbClr val="2A84D2"/>
                  </a:solidFill>
                </a:uFill>
                <a:latin typeface="Segoe UI Light"/>
                <a:cs typeface="Segoe UI Light"/>
                <a:hlinkClick r:id="rId2"/>
              </a:rPr>
              <a:t>https://www.visualstudio.com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28385" y="4399279"/>
            <a:ext cx="4789593" cy="1532044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54187" rIns="0" bIns="0" rtlCol="0">
            <a:spAutoFit/>
          </a:bodyPr>
          <a:lstStyle/>
          <a:p>
            <a:pPr marL="122764" marR="146470">
              <a:spcBef>
                <a:spcPts val="427"/>
              </a:spcBef>
            </a:pPr>
            <a:r>
              <a:rPr sz="2400" spc="7" dirty="0">
                <a:latin typeface="Segoe UI Light"/>
                <a:cs typeface="Segoe UI Light"/>
              </a:rPr>
              <a:t>Note: </a:t>
            </a:r>
            <a:r>
              <a:rPr sz="2400" spc="-7" dirty="0">
                <a:latin typeface="Segoe UI Light"/>
                <a:cs typeface="Segoe UI Light"/>
              </a:rPr>
              <a:t>for iOS development </a:t>
            </a:r>
            <a:r>
              <a:rPr sz="2400" dirty="0">
                <a:latin typeface="Segoe UI Light"/>
                <a:cs typeface="Segoe UI Light"/>
              </a:rPr>
              <a:t>with  </a:t>
            </a:r>
            <a:r>
              <a:rPr sz="2400" spc="-7" dirty="0">
                <a:latin typeface="Segoe UI Light"/>
                <a:cs typeface="Segoe UI Light"/>
              </a:rPr>
              <a:t>Visual Studio on </a:t>
            </a:r>
            <a:r>
              <a:rPr sz="2400" dirty="0">
                <a:latin typeface="Segoe UI Light"/>
                <a:cs typeface="Segoe UI Light"/>
              </a:rPr>
              <a:t>Windows, </a:t>
            </a:r>
            <a:r>
              <a:rPr sz="2400" spc="-7" dirty="0">
                <a:latin typeface="Segoe UI Light"/>
                <a:cs typeface="Segoe UI Light"/>
              </a:rPr>
              <a:t>you also  need </a:t>
            </a:r>
            <a:r>
              <a:rPr sz="2400" dirty="0">
                <a:latin typeface="Segoe UI Light"/>
                <a:cs typeface="Segoe UI Light"/>
              </a:rPr>
              <a:t>to </a:t>
            </a:r>
            <a:r>
              <a:rPr sz="2400" spc="-7" dirty="0">
                <a:latin typeface="Segoe UI Light"/>
                <a:cs typeface="Segoe UI Light"/>
              </a:rPr>
              <a:t>set up </a:t>
            </a:r>
            <a:r>
              <a:rPr sz="2400" dirty="0">
                <a:latin typeface="Segoe UI Light"/>
                <a:cs typeface="Segoe UI Light"/>
              </a:rPr>
              <a:t>a Mac with </a:t>
            </a:r>
            <a:r>
              <a:rPr sz="2400" spc="-7" dirty="0">
                <a:latin typeface="Segoe UI Light"/>
                <a:cs typeface="Segoe UI Light"/>
              </a:rPr>
              <a:t>the  Xamarin </a:t>
            </a:r>
            <a:r>
              <a:rPr sz="2400" dirty="0">
                <a:latin typeface="Segoe UI Light"/>
                <a:cs typeface="Segoe UI Light"/>
              </a:rPr>
              <a:t>tools.</a:t>
            </a:r>
            <a:endParaRPr sz="24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14587" y="1647613"/>
            <a:ext cx="8333740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Xamarin tools can </a:t>
            </a:r>
            <a:r>
              <a:rPr sz="2667" spc="7" dirty="0">
                <a:solidFill>
                  <a:srgbClr val="505050"/>
                </a:solidFill>
                <a:latin typeface="Segoe UI Light"/>
                <a:cs typeface="Segoe UI Light"/>
              </a:rPr>
              <a:t>be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installed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on macOS and</a:t>
            </a:r>
            <a:r>
              <a:rPr sz="2667" spc="-8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Windows</a:t>
            </a:r>
            <a:endParaRPr sz="2667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752009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13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Supported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operating</a:t>
            </a:r>
            <a:r>
              <a:rPr sz="4800" spc="-8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systems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39759" y="2752828"/>
            <a:ext cx="1792200" cy="16858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solidFill>
                <a:srgbClr val="505050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86203" y="4664455"/>
            <a:ext cx="330030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iOS, </a:t>
            </a:r>
            <a:r>
              <a:rPr sz="2400" spc="-13" dirty="0">
                <a:solidFill>
                  <a:srgbClr val="505050"/>
                </a:solidFill>
                <a:latin typeface="Segoe UI Light"/>
                <a:cs typeface="Segoe UI Light"/>
              </a:rPr>
              <a:t>Android,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and 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macOS 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Visual Studio for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 Mac</a:t>
            </a:r>
            <a:endParaRPr sz="240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41615" y="2531872"/>
            <a:ext cx="1913212" cy="19187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solidFill>
                <a:srgbClr val="505050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00893" y="4664455"/>
            <a:ext cx="354414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iOS, </a:t>
            </a:r>
            <a:r>
              <a:rPr sz="2400" spc="-13" dirty="0">
                <a:solidFill>
                  <a:srgbClr val="505050"/>
                </a:solidFill>
                <a:latin typeface="Segoe UI Light"/>
                <a:cs typeface="Segoe UI Light"/>
              </a:rPr>
              <a:t>Android,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and 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Windows 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Visual Studio 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IDE</a:t>
            </a:r>
            <a:endParaRPr sz="240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1AF0D07-B9D9-4A8A-BEA3-692C134F945C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It’s a mobile first, cloud-first world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3CB749D-5A5B-4550-A725-C2C9FC1A5426}"/>
              </a:ext>
            </a:extLst>
          </p:cNvPr>
          <p:cNvSpPr/>
          <p:nvPr/>
        </p:nvSpPr>
        <p:spPr>
          <a:xfrm>
            <a:off x="0" y="1110994"/>
            <a:ext cx="12192000" cy="5747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548052-FA1C-4D15-8635-0E4ABD98C447}"/>
              </a:ext>
            </a:extLst>
          </p:cNvPr>
          <p:cNvSpPr/>
          <p:nvPr/>
        </p:nvSpPr>
        <p:spPr>
          <a:xfrm flipH="1">
            <a:off x="6995604" y="5364570"/>
            <a:ext cx="4696287" cy="914399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Our work and personal data is in the cloud</a:t>
            </a:r>
          </a:p>
        </p:txBody>
      </p:sp>
    </p:spTree>
    <p:extLst>
      <p:ext uri="{BB962C8B-B14F-4D97-AF65-F5344CB8AC3E}">
        <p14:creationId xmlns:p14="http://schemas.microsoft.com/office/powerpoint/2010/main" val="119372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480398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 on</a:t>
            </a:r>
            <a:r>
              <a:rPr sz="4800" spc="-73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80655" y="1666240"/>
            <a:ext cx="4498848" cy="4760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7278623" y="1664207"/>
            <a:ext cx="4503420" cy="4765039"/>
          </a:xfrm>
          <a:custGeom>
            <a:avLst/>
            <a:gdLst/>
            <a:ahLst/>
            <a:cxnLst/>
            <a:rect l="l" t="t" r="r" b="b"/>
            <a:pathLst>
              <a:path w="3377565" h="3573779">
                <a:moveTo>
                  <a:pt x="0" y="3573779"/>
                </a:moveTo>
                <a:lnTo>
                  <a:pt x="3377184" y="3573779"/>
                </a:lnTo>
                <a:lnTo>
                  <a:pt x="3377184" y="0"/>
                </a:lnTo>
                <a:lnTo>
                  <a:pt x="0" y="0"/>
                </a:lnTo>
                <a:lnTo>
                  <a:pt x="0" y="3573779"/>
                </a:lnTo>
                <a:close/>
              </a:path>
            </a:pathLst>
          </a:custGeom>
          <a:ln w="3175">
            <a:solidFill>
              <a:srgbClr val="2A84D2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714587" y="1647612"/>
            <a:ext cx="6078220" cy="281109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303098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On Windows, Xamarin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installs directly 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from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the Visual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Studio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Installer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>
              <a:spcBef>
                <a:spcPts val="67"/>
              </a:spcBef>
            </a:pPr>
            <a:endParaRPr sz="3133" dirty="0">
              <a:solidFill>
                <a:srgbClr val="505050"/>
              </a:solidFill>
              <a:latin typeface="Times New Roman"/>
              <a:cs typeface="Times New Roman"/>
            </a:endParaRPr>
          </a:p>
          <a:p>
            <a:pPr marL="3290064" marR="137157"/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Make </a:t>
            </a:r>
            <a:r>
              <a:rPr sz="2400" spc="-20" dirty="0">
                <a:solidFill>
                  <a:srgbClr val="505050"/>
                </a:solidFill>
                <a:latin typeface="Segoe UI Light"/>
                <a:cs typeface="Segoe UI Light"/>
              </a:rPr>
              <a:t>sure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the  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Mobile</a:t>
            </a:r>
            <a:r>
              <a:rPr sz="2400" spc="-9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development</a:t>
            </a:r>
            <a:endParaRPr sz="2400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3290064"/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with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.NET </a:t>
            </a:r>
            <a:r>
              <a:rPr sz="2400" spc="-13" dirty="0">
                <a:solidFill>
                  <a:srgbClr val="505050"/>
                </a:solidFill>
                <a:latin typeface="Segoe UI Light"/>
                <a:cs typeface="Segoe UI Light"/>
              </a:rPr>
              <a:t>Workload</a:t>
            </a:r>
            <a:r>
              <a:rPr sz="2400" spc="-13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is</a:t>
            </a:r>
            <a:endParaRPr sz="2400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3290064"/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selected</a:t>
            </a:r>
            <a:endParaRPr sz="2400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44615" y="3082544"/>
            <a:ext cx="1278467" cy="115993"/>
          </a:xfrm>
          <a:custGeom>
            <a:avLst/>
            <a:gdLst/>
            <a:ahLst/>
            <a:cxnLst/>
            <a:rect l="l" t="t" r="r" b="b"/>
            <a:pathLst>
              <a:path w="958850" h="86994">
                <a:moveTo>
                  <a:pt x="871854" y="0"/>
                </a:moveTo>
                <a:lnTo>
                  <a:pt x="871854" y="86868"/>
                </a:lnTo>
                <a:lnTo>
                  <a:pt x="929767" y="57912"/>
                </a:lnTo>
                <a:lnTo>
                  <a:pt x="886333" y="57912"/>
                </a:lnTo>
                <a:lnTo>
                  <a:pt x="886333" y="28956"/>
                </a:lnTo>
                <a:lnTo>
                  <a:pt x="929766" y="28956"/>
                </a:lnTo>
                <a:lnTo>
                  <a:pt x="871854" y="0"/>
                </a:lnTo>
                <a:close/>
              </a:path>
              <a:path w="958850" h="86994">
                <a:moveTo>
                  <a:pt x="87185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871854" y="57912"/>
                </a:lnTo>
                <a:lnTo>
                  <a:pt x="871854" y="28956"/>
                </a:lnTo>
                <a:close/>
              </a:path>
              <a:path w="958850" h="86994">
                <a:moveTo>
                  <a:pt x="929766" y="28956"/>
                </a:moveTo>
                <a:lnTo>
                  <a:pt x="886333" y="28956"/>
                </a:lnTo>
                <a:lnTo>
                  <a:pt x="886333" y="57912"/>
                </a:lnTo>
                <a:lnTo>
                  <a:pt x="929767" y="57912"/>
                </a:lnTo>
                <a:lnTo>
                  <a:pt x="958723" y="43434"/>
                </a:lnTo>
                <a:lnTo>
                  <a:pt x="929766" y="28956"/>
                </a:lnTo>
                <a:close/>
              </a:path>
            </a:pathLst>
          </a:custGeom>
          <a:solidFill>
            <a:srgbClr val="A239A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14587" y="1647613"/>
            <a:ext cx="10071100" cy="124925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When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developing on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 Mac, the first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thing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you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should do is install 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Xcode and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use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the Xamarin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Unified Installer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to download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and install 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required</a:t>
            </a:r>
            <a:r>
              <a:rPr sz="2667" spc="1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components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401997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 on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r>
              <a:rPr sz="4800" spc="-93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</a:t>
            </a:r>
          </a:p>
        </p:txBody>
      </p:sp>
      <p:sp>
        <p:nvSpPr>
          <p:cNvPr id="10" name="object 10"/>
          <p:cNvSpPr/>
          <p:nvPr/>
        </p:nvSpPr>
        <p:spPr>
          <a:xfrm>
            <a:off x="3379215" y="2960623"/>
            <a:ext cx="5433568" cy="3897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41373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3828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41373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3828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41373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3828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41373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3828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41373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3828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41373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3828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14588" y="1647613"/>
            <a:ext cx="10189633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spc="-20" dirty="0">
                <a:solidFill>
                  <a:srgbClr val="505050"/>
                </a:solidFill>
                <a:latin typeface="Segoe UI Light"/>
                <a:cs typeface="Segoe UI Light"/>
              </a:rPr>
              <a:t>There are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additional benefits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included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with a Visual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Studio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Enterprise 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license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816186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Studio Enterprise</a:t>
            </a:r>
            <a:r>
              <a:rPr sz="4800" spc="-6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benefits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08104" y="2915036"/>
            <a:ext cx="1208881" cy="1432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757665" y="4603767"/>
            <a:ext cx="2221652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81278">
              <a:spcBef>
                <a:spcPts val="133"/>
              </a:spcBef>
            </a:pP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Bytecode</a:t>
            </a:r>
            <a:r>
              <a:rPr sz="2400" spc="-87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hiding</a:t>
            </a:r>
            <a:endParaRPr sz="240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16933">
              <a:spcBef>
                <a:spcPts val="7"/>
              </a:spcBef>
            </a:pP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for </a:t>
            </a:r>
            <a:r>
              <a:rPr sz="2400" spc="-13" dirty="0">
                <a:solidFill>
                  <a:srgbClr val="505050"/>
                </a:solidFill>
                <a:latin typeface="Segoe UI Light"/>
                <a:cs typeface="Segoe UI Light"/>
              </a:rPr>
              <a:t>Android</a:t>
            </a:r>
            <a:r>
              <a:rPr sz="2400" spc="-6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APKs</a:t>
            </a:r>
            <a:endParaRPr sz="240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68927" y="2888948"/>
            <a:ext cx="1623568" cy="14567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4089401" y="4614334"/>
            <a:ext cx="1201420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48259">
              <a:spcBef>
                <a:spcPts val="133"/>
              </a:spcBef>
            </a:pP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Live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app  inspe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ct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or</a:t>
            </a:r>
            <a:endParaRPr sz="240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19823" y="2896839"/>
            <a:ext cx="1582928" cy="14259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7049515" y="4614333"/>
            <a:ext cx="9228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0" dirty="0">
                <a:solidFill>
                  <a:srgbClr val="505050"/>
                </a:solidFill>
                <a:latin typeface="Segoe UI Light"/>
                <a:cs typeface="Segoe UI Light"/>
              </a:rPr>
              <a:t>Profiler</a:t>
            </a:r>
            <a:endParaRPr sz="240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521952" y="2888962"/>
            <a:ext cx="1621536" cy="1460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9462686" y="4614333"/>
            <a:ext cx="173905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00" dirty="0">
                <a:solidFill>
                  <a:srgbClr val="505050"/>
                </a:solidFill>
                <a:latin typeface="Segoe UI Light"/>
                <a:cs typeface="Segoe UI Light"/>
              </a:rPr>
              <a:t>Test</a:t>
            </a:r>
            <a:r>
              <a:rPr sz="2400" spc="-7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spc="-13" dirty="0">
                <a:solidFill>
                  <a:srgbClr val="505050"/>
                </a:solidFill>
                <a:latin typeface="Segoe UI Light"/>
                <a:cs typeface="Segoe UI Light"/>
              </a:rPr>
              <a:t>Recorder</a:t>
            </a:r>
            <a:endParaRPr sz="240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5963920"/>
            <a:ext cx="12192000" cy="861907"/>
          </a:xfrm>
          <a:custGeom>
            <a:avLst/>
            <a:gdLst/>
            <a:ahLst/>
            <a:cxnLst/>
            <a:rect l="l" t="t" r="r" b="b"/>
            <a:pathLst>
              <a:path w="9144000" h="646429">
                <a:moveTo>
                  <a:pt x="0" y="646176"/>
                </a:moveTo>
                <a:lnTo>
                  <a:pt x="9144000" y="646176"/>
                </a:lnTo>
                <a:lnTo>
                  <a:pt x="9144000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solidFill>
            <a:srgbClr val="ECEEE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/>
          <p:nvPr/>
        </p:nvSpPr>
        <p:spPr>
          <a:xfrm>
            <a:off x="714587" y="6001444"/>
            <a:ext cx="1090845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spc="13" dirty="0">
                <a:latin typeface="Segoe UI Light"/>
                <a:cs typeface="Segoe UI Light"/>
              </a:rPr>
              <a:t>Important: </a:t>
            </a:r>
            <a:r>
              <a:rPr sz="2400" dirty="0">
                <a:latin typeface="Segoe UI Light"/>
                <a:cs typeface="Segoe UI Light"/>
              </a:rPr>
              <a:t>Make </a:t>
            </a:r>
            <a:r>
              <a:rPr sz="2400" spc="-20" dirty="0">
                <a:latin typeface="Segoe UI Light"/>
                <a:cs typeface="Segoe UI Light"/>
              </a:rPr>
              <a:t>sure </a:t>
            </a:r>
            <a:r>
              <a:rPr sz="2400" dirty="0">
                <a:latin typeface="Segoe UI Light"/>
                <a:cs typeface="Segoe UI Light"/>
              </a:rPr>
              <a:t>to </a:t>
            </a:r>
            <a:r>
              <a:rPr sz="2400" spc="-7" dirty="0">
                <a:latin typeface="Segoe UI Light"/>
                <a:cs typeface="Segoe UI Light"/>
              </a:rPr>
              <a:t>use </a:t>
            </a:r>
            <a:r>
              <a:rPr sz="2400" dirty="0">
                <a:latin typeface="Segoe UI Light"/>
                <a:cs typeface="Segoe UI Light"/>
              </a:rPr>
              <a:t>the </a:t>
            </a:r>
            <a:r>
              <a:rPr sz="2400" spc="-7" dirty="0">
                <a:latin typeface="Segoe UI Light"/>
                <a:cs typeface="Segoe UI Light"/>
              </a:rPr>
              <a:t>Enterprise installer </a:t>
            </a:r>
            <a:r>
              <a:rPr sz="2400" spc="-13" dirty="0">
                <a:latin typeface="Segoe UI Light"/>
                <a:cs typeface="Segoe UI Light"/>
              </a:rPr>
              <a:t>from </a:t>
            </a:r>
            <a:r>
              <a:rPr sz="2400" dirty="0">
                <a:latin typeface="Segoe UI Light"/>
                <a:cs typeface="Segoe UI Light"/>
              </a:rPr>
              <a:t>the </a:t>
            </a:r>
            <a:r>
              <a:rPr sz="2400" spc="-7" dirty="0">
                <a:latin typeface="Segoe UI Light"/>
                <a:cs typeface="Segoe UI Light"/>
              </a:rPr>
              <a:t>Visual Studio download  page </a:t>
            </a:r>
            <a:r>
              <a:rPr sz="2400" dirty="0">
                <a:latin typeface="Segoe UI Light"/>
                <a:cs typeface="Segoe UI Light"/>
              </a:rPr>
              <a:t>to </a:t>
            </a:r>
            <a:r>
              <a:rPr sz="2400" spc="-13" dirty="0">
                <a:latin typeface="Segoe UI Light"/>
                <a:cs typeface="Segoe UI Light"/>
              </a:rPr>
              <a:t>ensure </a:t>
            </a:r>
            <a:r>
              <a:rPr sz="2400" spc="-7" dirty="0">
                <a:latin typeface="Segoe UI Light"/>
                <a:cs typeface="Segoe UI Light"/>
              </a:rPr>
              <a:t>you get the correct edition </a:t>
            </a:r>
            <a:r>
              <a:rPr sz="2400" spc="-40" dirty="0">
                <a:latin typeface="Segoe UI Light"/>
                <a:cs typeface="Segoe UI Light"/>
              </a:rPr>
              <a:t>of </a:t>
            </a:r>
            <a:r>
              <a:rPr sz="2400" spc="-7" dirty="0">
                <a:latin typeface="Segoe UI Light"/>
                <a:cs typeface="Segoe UI Light"/>
              </a:rPr>
              <a:t>the development environment</a:t>
            </a:r>
            <a:r>
              <a:rPr sz="2400" spc="120" dirty="0">
                <a:latin typeface="Segoe UI Light"/>
                <a:cs typeface="Segoe UI Light"/>
              </a:rPr>
              <a:t> </a:t>
            </a:r>
            <a:r>
              <a:rPr sz="2400" spc="-7" dirty="0">
                <a:latin typeface="Segoe UI Light"/>
                <a:cs typeface="Segoe UI Light"/>
              </a:rPr>
              <a:t>installed!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5748529"/>
            <a:ext cx="861568" cy="987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14587" y="1647613"/>
            <a:ext cx="10566400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Xamarin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releases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updates to add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new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APIs, match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vendor releases,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and  fix</a:t>
            </a:r>
            <a:r>
              <a:rPr sz="2667" spc="-2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issues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638810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33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Keep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Xamarin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sz="4800" spc="-8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date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853679" y="3513327"/>
            <a:ext cx="1688591" cy="2682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830313" y="3501135"/>
          <a:ext cx="1700953" cy="2694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0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50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4ADAD"/>
                      </a:solidFill>
                      <a:prstDash val="solid"/>
                    </a:lnL>
                    <a:lnR w="9525">
                      <a:solidFill>
                        <a:srgbClr val="A4ADAD"/>
                      </a:solidFill>
                      <a:prstDash val="solid"/>
                    </a:lnR>
                    <a:lnT w="9525">
                      <a:solidFill>
                        <a:srgbClr val="A4ADAD"/>
                      </a:solidFill>
                      <a:prstDash val="solid"/>
                    </a:lnT>
                    <a:lnB w="28575">
                      <a:solidFill>
                        <a:srgbClr val="A239A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1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A239A7"/>
                      </a:solidFill>
                      <a:prstDash val="solid"/>
                    </a:lnL>
                    <a:lnR w="28575">
                      <a:solidFill>
                        <a:srgbClr val="A239A7"/>
                      </a:solidFill>
                      <a:prstDash val="solid"/>
                    </a:lnR>
                    <a:lnT w="28575">
                      <a:solidFill>
                        <a:srgbClr val="A239A7"/>
                      </a:solidFill>
                      <a:prstDash val="solid"/>
                    </a:lnT>
                    <a:lnB w="28575">
                      <a:solidFill>
                        <a:srgbClr val="A239A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22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4ADAD"/>
                      </a:solidFill>
                      <a:prstDash val="solid"/>
                    </a:lnL>
                    <a:lnR w="9525">
                      <a:solidFill>
                        <a:srgbClr val="A4ADAD"/>
                      </a:solidFill>
                      <a:prstDash val="solid"/>
                    </a:lnR>
                    <a:lnT w="28575">
                      <a:solidFill>
                        <a:srgbClr val="A239A7"/>
                      </a:solidFill>
                      <a:prstDash val="solid"/>
                    </a:lnT>
                    <a:lnB w="9525">
                      <a:solidFill>
                        <a:srgbClr val="A4ADA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2824481" y="2375407"/>
            <a:ext cx="2657855" cy="3820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825496" y="2756407"/>
            <a:ext cx="2658533" cy="220133"/>
          </a:xfrm>
          <a:custGeom>
            <a:avLst/>
            <a:gdLst/>
            <a:ahLst/>
            <a:cxnLst/>
            <a:rect l="l" t="t" r="r" b="b"/>
            <a:pathLst>
              <a:path w="1993900" h="165100">
                <a:moveTo>
                  <a:pt x="0" y="164592"/>
                </a:moveTo>
                <a:lnTo>
                  <a:pt x="1993392" y="164592"/>
                </a:lnTo>
                <a:lnTo>
                  <a:pt x="1993392" y="0"/>
                </a:lnTo>
                <a:lnTo>
                  <a:pt x="0" y="0"/>
                </a:lnTo>
                <a:lnTo>
                  <a:pt x="0" y="164592"/>
                </a:lnTo>
                <a:close/>
              </a:path>
            </a:pathLst>
          </a:custGeom>
          <a:ln w="25908">
            <a:solidFill>
              <a:srgbClr val="A239A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2486490" y="6233497"/>
            <a:ext cx="33350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Visual Studio on</a:t>
            </a:r>
            <a:r>
              <a:rPr sz="2400" spc="-8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Windows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330439" y="6233497"/>
            <a:ext cx="2733885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Visual Studio for</a:t>
            </a:r>
            <a:r>
              <a:rPr sz="2400" spc="-5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Mac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14587" y="1647612"/>
            <a:ext cx="9770533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Xamarin updates </a:t>
            </a:r>
            <a:r>
              <a:rPr sz="2667" spc="-20" dirty="0">
                <a:solidFill>
                  <a:srgbClr val="505050"/>
                </a:solidFill>
                <a:latin typeface="Segoe UI Light"/>
                <a:cs typeface="Segoe UI Light"/>
              </a:rPr>
              <a:t>are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deployed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in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stages for macOS, and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exposed  through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release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channels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(Alpha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&gt; Beta &gt;</a:t>
            </a:r>
            <a:r>
              <a:rPr sz="2667" spc="5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Stable)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846836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Xamarin macOS </a:t>
            </a:r>
            <a:r>
              <a:rPr sz="4800" spc="-2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release</a:t>
            </a:r>
            <a:r>
              <a:rPr sz="4800" spc="-1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channels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36512" y="2718815"/>
            <a:ext cx="4661408" cy="336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6630415" y="2712719"/>
            <a:ext cx="4673600" cy="3375660"/>
          </a:xfrm>
          <a:custGeom>
            <a:avLst/>
            <a:gdLst/>
            <a:ahLst/>
            <a:cxnLst/>
            <a:rect l="l" t="t" r="r" b="b"/>
            <a:pathLst>
              <a:path w="3505200" h="2531745">
                <a:moveTo>
                  <a:pt x="0" y="2531364"/>
                </a:moveTo>
                <a:lnTo>
                  <a:pt x="3505199" y="2531364"/>
                </a:lnTo>
                <a:lnTo>
                  <a:pt x="3505199" y="0"/>
                </a:lnTo>
                <a:lnTo>
                  <a:pt x="0" y="0"/>
                </a:lnTo>
                <a:lnTo>
                  <a:pt x="0" y="2531364"/>
                </a:lnTo>
                <a:close/>
              </a:path>
            </a:pathLst>
          </a:custGeom>
          <a:ln w="9144">
            <a:solidFill>
              <a:srgbClr val="A4ADAD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1011935" y="3783584"/>
            <a:ext cx="4763347" cy="1162712"/>
          </a:xfrm>
          <a:prstGeom prst="rect">
            <a:avLst/>
          </a:prstGeom>
          <a:ln w="9144">
            <a:solidFill>
              <a:srgbClr val="A4ADAD"/>
            </a:solidFill>
          </a:ln>
        </p:spPr>
        <p:txBody>
          <a:bodyPr vert="horz" wrap="square" lIns="0" tIns="54187" rIns="0" bIns="0" rtlCol="0">
            <a:spAutoFit/>
          </a:bodyPr>
          <a:lstStyle/>
          <a:p>
            <a:pPr marL="122764">
              <a:spcBef>
                <a:spcPts val="427"/>
              </a:spcBef>
            </a:pPr>
            <a:r>
              <a:rPr sz="2400" spc="7" dirty="0">
                <a:solidFill>
                  <a:srgbClr val="2A84D2"/>
                </a:solidFill>
                <a:latin typeface="Segoe UI Light"/>
                <a:cs typeface="Segoe UI Light"/>
              </a:rPr>
              <a:t>Alpha</a:t>
            </a:r>
            <a:r>
              <a:rPr sz="2400" spc="7" dirty="0">
                <a:latin typeface="Segoe UI Light"/>
                <a:cs typeface="Segoe UI Light"/>
              </a:rPr>
              <a:t>: </a:t>
            </a:r>
            <a:r>
              <a:rPr sz="2400" spc="-7" dirty="0">
                <a:latin typeface="Segoe UI Light"/>
                <a:cs typeface="Segoe UI Light"/>
              </a:rPr>
              <a:t>most current, least</a:t>
            </a:r>
            <a:r>
              <a:rPr sz="2400" spc="-133" dirty="0">
                <a:latin typeface="Segoe UI Light"/>
                <a:cs typeface="Segoe UI Light"/>
              </a:rPr>
              <a:t> </a:t>
            </a:r>
            <a:r>
              <a:rPr sz="2400" dirty="0">
                <a:latin typeface="Segoe UI Light"/>
                <a:cs typeface="Segoe UI Light"/>
              </a:rPr>
              <a:t>tested</a:t>
            </a:r>
            <a:endParaRPr sz="2400">
              <a:latin typeface="Segoe UI Light"/>
              <a:cs typeface="Segoe UI Light"/>
            </a:endParaRPr>
          </a:p>
          <a:p>
            <a:pPr marL="122764">
              <a:tabLst>
                <a:tab pos="1082013" algn="l"/>
              </a:tabLst>
            </a:pPr>
            <a:r>
              <a:rPr sz="2400" spc="7" dirty="0">
                <a:solidFill>
                  <a:srgbClr val="2A84D2"/>
                </a:solidFill>
                <a:latin typeface="Segoe UI Light"/>
                <a:cs typeface="Segoe UI Light"/>
              </a:rPr>
              <a:t>Beta</a:t>
            </a:r>
            <a:r>
              <a:rPr sz="2400" spc="7" dirty="0">
                <a:latin typeface="Segoe UI Light"/>
                <a:cs typeface="Segoe UI Light"/>
              </a:rPr>
              <a:t>:	</a:t>
            </a:r>
            <a:r>
              <a:rPr sz="2400" spc="-20" dirty="0">
                <a:latin typeface="Segoe UI Light"/>
                <a:cs typeface="Segoe UI Light"/>
              </a:rPr>
              <a:t>what's</a:t>
            </a:r>
            <a:r>
              <a:rPr sz="2400" spc="-33" dirty="0">
                <a:latin typeface="Segoe UI Light"/>
                <a:cs typeface="Segoe UI Light"/>
              </a:rPr>
              <a:t> </a:t>
            </a:r>
            <a:r>
              <a:rPr sz="2400" spc="-7" dirty="0">
                <a:latin typeface="Segoe UI Light"/>
                <a:cs typeface="Segoe UI Light"/>
              </a:rPr>
              <a:t>next</a:t>
            </a:r>
            <a:endParaRPr sz="2400">
              <a:latin typeface="Segoe UI Light"/>
              <a:cs typeface="Segoe UI Light"/>
            </a:endParaRPr>
          </a:p>
          <a:p>
            <a:pPr marL="122764">
              <a:spcBef>
                <a:spcPts val="7"/>
              </a:spcBef>
            </a:pPr>
            <a:r>
              <a:rPr sz="2400" spc="7" dirty="0">
                <a:solidFill>
                  <a:srgbClr val="2A84D2"/>
                </a:solidFill>
                <a:latin typeface="Segoe UI Light"/>
                <a:cs typeface="Segoe UI Light"/>
              </a:rPr>
              <a:t>Stable</a:t>
            </a:r>
            <a:r>
              <a:rPr sz="2400" spc="7" dirty="0">
                <a:latin typeface="Segoe UI Light"/>
                <a:cs typeface="Segoe UI Light"/>
              </a:rPr>
              <a:t>: </a:t>
            </a:r>
            <a:r>
              <a:rPr sz="2400" spc="-7" dirty="0">
                <a:latin typeface="Segoe UI Light"/>
                <a:cs typeface="Segoe UI Light"/>
              </a:rPr>
              <a:t>released </a:t>
            </a:r>
            <a:r>
              <a:rPr sz="2400" dirty="0">
                <a:latin typeface="Segoe UI Light"/>
                <a:cs typeface="Segoe UI Light"/>
              </a:rPr>
              <a:t>code, </a:t>
            </a:r>
            <a:r>
              <a:rPr sz="2400" spc="-7" dirty="0">
                <a:latin typeface="Segoe UI Light"/>
                <a:cs typeface="Segoe UI Light"/>
              </a:rPr>
              <a:t>most</a:t>
            </a:r>
            <a:r>
              <a:rPr sz="2400" spc="-107" dirty="0">
                <a:latin typeface="Segoe UI Light"/>
                <a:cs typeface="Segoe UI Light"/>
              </a:rPr>
              <a:t> </a:t>
            </a:r>
            <a:r>
              <a:rPr sz="2400" dirty="0">
                <a:latin typeface="Segoe UI Light"/>
                <a:cs typeface="Segoe UI Light"/>
              </a:rPr>
              <a:t>tested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6327647"/>
            <a:ext cx="12192000" cy="494453"/>
          </a:xfrm>
          <a:custGeom>
            <a:avLst/>
            <a:gdLst/>
            <a:ahLst/>
            <a:cxnLst/>
            <a:rect l="l" t="t" r="r" b="b"/>
            <a:pathLst>
              <a:path w="9144000" h="370839">
                <a:moveTo>
                  <a:pt x="0" y="370331"/>
                </a:moveTo>
                <a:lnTo>
                  <a:pt x="9144000" y="370331"/>
                </a:lnTo>
                <a:lnTo>
                  <a:pt x="9144000" y="0"/>
                </a:lnTo>
                <a:lnTo>
                  <a:pt x="0" y="0"/>
                </a:lnTo>
                <a:lnTo>
                  <a:pt x="0" y="370331"/>
                </a:lnTo>
                <a:close/>
              </a:path>
            </a:pathLst>
          </a:custGeom>
          <a:solidFill>
            <a:srgbClr val="ECEEE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714587" y="6365984"/>
            <a:ext cx="799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13" dirty="0">
                <a:latin typeface="Segoe UI Light"/>
                <a:cs typeface="Segoe UI Light"/>
              </a:rPr>
              <a:t>Important: </a:t>
            </a:r>
            <a:r>
              <a:rPr sz="2400" spc="-47" dirty="0">
                <a:latin typeface="Segoe UI Light"/>
                <a:cs typeface="Segoe UI Light"/>
              </a:rPr>
              <a:t>We </a:t>
            </a:r>
            <a:r>
              <a:rPr sz="2400" spc="-7" dirty="0">
                <a:latin typeface="Segoe UI Light"/>
                <a:cs typeface="Segoe UI Light"/>
              </a:rPr>
              <a:t>recommend </a:t>
            </a:r>
            <a:r>
              <a:rPr sz="2400" dirty="0">
                <a:latin typeface="Segoe UI Light"/>
                <a:cs typeface="Segoe UI Light"/>
              </a:rPr>
              <a:t>the </a:t>
            </a:r>
            <a:r>
              <a:rPr sz="2400" spc="-7" dirty="0">
                <a:latin typeface="Segoe UI Light"/>
                <a:cs typeface="Segoe UI Light"/>
              </a:rPr>
              <a:t>stable channel for most</a:t>
            </a:r>
            <a:r>
              <a:rPr sz="2400" spc="-40" dirty="0">
                <a:latin typeface="Segoe UI Light"/>
                <a:cs typeface="Segoe UI Light"/>
              </a:rPr>
              <a:t> </a:t>
            </a:r>
            <a:r>
              <a:rPr sz="2400" spc="-7" dirty="0">
                <a:latin typeface="Segoe UI Light"/>
                <a:cs typeface="Segoe UI Light"/>
              </a:rPr>
              <a:t>classes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5833871"/>
            <a:ext cx="861568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14587" y="1647613"/>
            <a:ext cx="10421620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Xamarin early access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releases </a:t>
            </a:r>
            <a:r>
              <a:rPr sz="2667" spc="-20" dirty="0">
                <a:solidFill>
                  <a:srgbClr val="505050"/>
                </a:solidFill>
                <a:latin typeface="Segoe UI Light"/>
                <a:cs typeface="Segoe UI Light"/>
              </a:rPr>
              <a:t>are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deployed with Visual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Studio </a:t>
            </a:r>
            <a:r>
              <a:rPr sz="2667" spc="-33" dirty="0">
                <a:solidFill>
                  <a:srgbClr val="505050"/>
                </a:solidFill>
                <a:latin typeface="Segoe UI Light"/>
                <a:cs typeface="Segoe UI Light"/>
              </a:rPr>
              <a:t>Preview, 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available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for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download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848698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Xamarin </a:t>
            </a:r>
            <a:r>
              <a:rPr sz="4800" spc="-2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pre-release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</a:t>
            </a:r>
            <a:r>
              <a:rPr sz="4800" spc="-33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6327647"/>
            <a:ext cx="12192000" cy="494453"/>
          </a:xfrm>
          <a:custGeom>
            <a:avLst/>
            <a:gdLst/>
            <a:ahLst/>
            <a:cxnLst/>
            <a:rect l="l" t="t" r="r" b="b"/>
            <a:pathLst>
              <a:path w="9144000" h="370839">
                <a:moveTo>
                  <a:pt x="0" y="370331"/>
                </a:moveTo>
                <a:lnTo>
                  <a:pt x="9144000" y="370331"/>
                </a:lnTo>
                <a:lnTo>
                  <a:pt x="9144000" y="0"/>
                </a:lnTo>
                <a:lnTo>
                  <a:pt x="0" y="0"/>
                </a:lnTo>
                <a:lnTo>
                  <a:pt x="0" y="370331"/>
                </a:lnTo>
                <a:close/>
              </a:path>
            </a:pathLst>
          </a:custGeom>
          <a:solidFill>
            <a:srgbClr val="ECEEE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714587" y="6365984"/>
            <a:ext cx="99728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13" dirty="0">
                <a:latin typeface="Segoe UI Light"/>
                <a:cs typeface="Segoe UI Light"/>
              </a:rPr>
              <a:t>Important: </a:t>
            </a:r>
            <a:r>
              <a:rPr sz="2400" spc="-47" dirty="0">
                <a:latin typeface="Segoe UI Light"/>
                <a:cs typeface="Segoe UI Light"/>
              </a:rPr>
              <a:t>We </a:t>
            </a:r>
            <a:r>
              <a:rPr sz="2400" spc="-7" dirty="0">
                <a:latin typeface="Segoe UI Light"/>
                <a:cs typeface="Segoe UI Light"/>
              </a:rPr>
              <a:t>recommend </a:t>
            </a:r>
            <a:r>
              <a:rPr sz="2400" dirty="0">
                <a:latin typeface="Segoe UI Light"/>
                <a:cs typeface="Segoe UI Light"/>
              </a:rPr>
              <a:t>the </a:t>
            </a:r>
            <a:r>
              <a:rPr sz="2400" spc="-13" dirty="0">
                <a:latin typeface="Segoe UI Light"/>
                <a:cs typeface="Segoe UI Light"/>
              </a:rPr>
              <a:t>standard </a:t>
            </a:r>
            <a:r>
              <a:rPr sz="2400" spc="-7" dirty="0">
                <a:latin typeface="Segoe UI Light"/>
                <a:cs typeface="Segoe UI Light"/>
              </a:rPr>
              <a:t>Visual Studio release for most classes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5833871"/>
            <a:ext cx="861568" cy="987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891535" y="3084576"/>
            <a:ext cx="6408928" cy="2462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7736229" y="3545262"/>
            <a:ext cx="2524963" cy="1549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solidFill>
                <a:srgbClr val="505050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4588" y="510980"/>
            <a:ext cx="856911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800" spc="-7" dirty="0">
                <a:solidFill>
                  <a:srgbClr val="505050"/>
                </a:solidFill>
                <a:latin typeface="Segoe UI Light"/>
                <a:cs typeface="Segoe UI Light"/>
              </a:rPr>
              <a:t>iOS </a:t>
            </a:r>
            <a:r>
              <a:rPr sz="4800" spc="-13" dirty="0">
                <a:solidFill>
                  <a:srgbClr val="505050"/>
                </a:solidFill>
                <a:latin typeface="Segoe UI Light"/>
                <a:cs typeface="Segoe UI Light"/>
              </a:rPr>
              <a:t>Development </a:t>
            </a:r>
            <a:r>
              <a:rPr sz="4800" spc="-20" dirty="0">
                <a:solidFill>
                  <a:srgbClr val="505050"/>
                </a:solidFill>
                <a:latin typeface="Segoe UI Light"/>
                <a:cs typeface="Segoe UI Light"/>
              </a:rPr>
              <a:t>Requires </a:t>
            </a:r>
            <a:r>
              <a:rPr sz="4800" dirty="0">
                <a:solidFill>
                  <a:srgbClr val="505050"/>
                </a:solidFill>
                <a:latin typeface="Segoe UI Light"/>
                <a:cs typeface="Segoe UI Light"/>
              </a:rPr>
              <a:t>a</a:t>
            </a:r>
            <a:r>
              <a:rPr sz="4800" spc="7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4800" spc="-7" dirty="0">
                <a:solidFill>
                  <a:srgbClr val="505050"/>
                </a:solidFill>
                <a:latin typeface="Segoe UI Light"/>
                <a:cs typeface="Segoe UI Light"/>
              </a:rPr>
              <a:t>Mac</a:t>
            </a:r>
            <a:endParaRPr sz="4800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7983" y="2854957"/>
            <a:ext cx="6569456" cy="3964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2607056" y="2472606"/>
            <a:ext cx="2253995" cy="2292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solidFill>
                <a:srgbClr val="505050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18570" y="2801790"/>
            <a:ext cx="2442972" cy="2292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solidFill>
                <a:srgbClr val="505050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65019" y="2192189"/>
            <a:ext cx="3906520" cy="11250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Delegates </a:t>
            </a:r>
            <a:r>
              <a:rPr sz="2400" spc="13" dirty="0">
                <a:solidFill>
                  <a:srgbClr val="505050"/>
                </a:solidFill>
                <a:latin typeface="Segoe UI Light"/>
                <a:cs typeface="Segoe UI Light"/>
              </a:rPr>
              <a:t>parts </a:t>
            </a:r>
            <a:r>
              <a:rPr sz="2400" spc="-40" dirty="0">
                <a:solidFill>
                  <a:srgbClr val="505050"/>
                </a:solidFill>
                <a:latin typeface="Segoe UI Light"/>
                <a:cs typeface="Segoe UI Light"/>
              </a:rPr>
              <a:t>of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the build 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to  a Mac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using 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a </a:t>
            </a:r>
            <a:r>
              <a:rPr sz="2400" spc="20" dirty="0">
                <a:solidFill>
                  <a:srgbClr val="505050"/>
                </a:solidFill>
                <a:latin typeface="Segoe UI Light"/>
                <a:cs typeface="Segoe UI Light"/>
              </a:rPr>
              <a:t>server </a:t>
            </a:r>
            <a:r>
              <a:rPr sz="2400" spc="-13" dirty="0">
                <a:solidFill>
                  <a:srgbClr val="505050"/>
                </a:solidFill>
                <a:latin typeface="Segoe UI Light"/>
                <a:cs typeface="Segoe UI Light"/>
              </a:rPr>
              <a:t>process  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called the </a:t>
            </a:r>
            <a:r>
              <a:rPr sz="2400" i="1" dirty="0">
                <a:solidFill>
                  <a:srgbClr val="505050"/>
                </a:solidFill>
                <a:latin typeface="Segoe UI Light"/>
                <a:cs typeface="Segoe UI Light"/>
              </a:rPr>
              <a:t>Xamarin </a:t>
            </a:r>
            <a:r>
              <a:rPr sz="2400" i="1" spc="7" dirty="0">
                <a:solidFill>
                  <a:srgbClr val="505050"/>
                </a:solidFill>
                <a:latin typeface="Segoe UI Light"/>
                <a:cs typeface="Segoe UI Light"/>
              </a:rPr>
              <a:t>Mac</a:t>
            </a:r>
            <a:r>
              <a:rPr sz="2400" i="1" spc="-167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i="1" dirty="0">
                <a:solidFill>
                  <a:srgbClr val="505050"/>
                </a:solidFill>
                <a:latin typeface="Segoe UI Light"/>
                <a:cs typeface="Segoe UI Light"/>
              </a:rPr>
              <a:t>Agent</a:t>
            </a:r>
            <a:endParaRPr sz="240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35764" y="5179584"/>
            <a:ext cx="3135205" cy="2293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solidFill>
                <a:srgbClr val="50505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21731" y="5520961"/>
            <a:ext cx="2710309" cy="2850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solidFill>
                <a:srgbClr val="505050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11720" y="5837953"/>
            <a:ext cx="1873504" cy="2971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>
              <a:solidFill>
                <a:srgbClr val="505050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33592" y="4510038"/>
            <a:ext cx="1930400" cy="931333"/>
          </a:xfrm>
          <a:custGeom>
            <a:avLst/>
            <a:gdLst/>
            <a:ahLst/>
            <a:cxnLst/>
            <a:rect l="l" t="t" r="r" b="b"/>
            <a:pathLst>
              <a:path w="1447800" h="698500">
                <a:moveTo>
                  <a:pt x="0" y="697981"/>
                </a:moveTo>
                <a:lnTo>
                  <a:pt x="53711" y="683486"/>
                </a:lnTo>
                <a:lnTo>
                  <a:pt x="107201" y="668856"/>
                </a:lnTo>
                <a:lnTo>
                  <a:pt x="160252" y="653954"/>
                </a:lnTo>
                <a:lnTo>
                  <a:pt x="212645" y="638646"/>
                </a:lnTo>
                <a:lnTo>
                  <a:pt x="264164" y="622794"/>
                </a:lnTo>
                <a:lnTo>
                  <a:pt x="314591" y="606263"/>
                </a:lnTo>
                <a:lnTo>
                  <a:pt x="363709" y="588916"/>
                </a:lnTo>
                <a:lnTo>
                  <a:pt x="411301" y="570619"/>
                </a:lnTo>
                <a:lnTo>
                  <a:pt x="457147" y="551235"/>
                </a:lnTo>
                <a:lnTo>
                  <a:pt x="501033" y="530627"/>
                </a:lnTo>
                <a:lnTo>
                  <a:pt x="542739" y="508662"/>
                </a:lnTo>
                <a:lnTo>
                  <a:pt x="582048" y="485201"/>
                </a:lnTo>
                <a:lnTo>
                  <a:pt x="618743" y="460110"/>
                </a:lnTo>
                <a:lnTo>
                  <a:pt x="654138" y="429021"/>
                </a:lnTo>
                <a:lnTo>
                  <a:pt x="684440" y="392840"/>
                </a:lnTo>
                <a:lnTo>
                  <a:pt x="710608" y="352804"/>
                </a:lnTo>
                <a:lnTo>
                  <a:pt x="733599" y="310151"/>
                </a:lnTo>
                <a:lnTo>
                  <a:pt x="754368" y="266116"/>
                </a:lnTo>
                <a:lnTo>
                  <a:pt x="773874" y="221937"/>
                </a:lnTo>
                <a:lnTo>
                  <a:pt x="793073" y="178851"/>
                </a:lnTo>
                <a:lnTo>
                  <a:pt x="812922" y="138094"/>
                </a:lnTo>
                <a:lnTo>
                  <a:pt x="834378" y="100904"/>
                </a:lnTo>
                <a:lnTo>
                  <a:pt x="858397" y="68517"/>
                </a:lnTo>
                <a:lnTo>
                  <a:pt x="885938" y="42171"/>
                </a:lnTo>
                <a:lnTo>
                  <a:pt x="957026" y="9806"/>
                </a:lnTo>
                <a:lnTo>
                  <a:pt x="998696" y="2298"/>
                </a:lnTo>
                <a:lnTo>
                  <a:pt x="1042705" y="0"/>
                </a:lnTo>
                <a:lnTo>
                  <a:pt x="1088793" y="2331"/>
                </a:lnTo>
                <a:lnTo>
                  <a:pt x="1136701" y="8714"/>
                </a:lnTo>
                <a:lnTo>
                  <a:pt x="1186168" y="18570"/>
                </a:lnTo>
                <a:lnTo>
                  <a:pt x="1236935" y="31320"/>
                </a:lnTo>
                <a:lnTo>
                  <a:pt x="1288741" y="46385"/>
                </a:lnTo>
                <a:lnTo>
                  <a:pt x="1341328" y="63187"/>
                </a:lnTo>
                <a:lnTo>
                  <a:pt x="1394434" y="81146"/>
                </a:lnTo>
                <a:lnTo>
                  <a:pt x="1447800" y="99684"/>
                </a:lnTo>
              </a:path>
            </a:pathLst>
          </a:custGeom>
          <a:ln w="2895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2400">
              <a:solidFill>
                <a:srgbClr val="50505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14588" y="1647612"/>
            <a:ext cx="10098193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Creating or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opening an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iOS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project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in </a:t>
            </a:r>
            <a:r>
              <a:rPr sz="2667" spc="-27" dirty="0">
                <a:solidFill>
                  <a:srgbClr val="505050"/>
                </a:solidFill>
                <a:latin typeface="Segoe UI Light"/>
                <a:cs typeface="Segoe UI Light"/>
              </a:rPr>
              <a:t>VS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will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login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to the associated  Mac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host, if no host is available, it will launch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the connection</a:t>
            </a:r>
            <a:r>
              <a:rPr sz="2667" spc="24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wizard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660654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Connecting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</a:t>
            </a:r>
            <a:r>
              <a:rPr sz="4800" spc="-6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Agent</a:t>
            </a:r>
          </a:p>
        </p:txBody>
      </p:sp>
      <p:sp>
        <p:nvSpPr>
          <p:cNvPr id="10" name="object 10"/>
          <p:cNvSpPr/>
          <p:nvPr/>
        </p:nvSpPr>
        <p:spPr>
          <a:xfrm>
            <a:off x="3527552" y="2720742"/>
            <a:ext cx="4360672" cy="36983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3521457" y="2665984"/>
            <a:ext cx="4373033" cy="3759200"/>
          </a:xfrm>
          <a:custGeom>
            <a:avLst/>
            <a:gdLst/>
            <a:ahLst/>
            <a:cxnLst/>
            <a:rect l="l" t="t" r="r" b="b"/>
            <a:pathLst>
              <a:path w="3279775" h="2819400">
                <a:moveTo>
                  <a:pt x="0" y="2819400"/>
                </a:moveTo>
                <a:lnTo>
                  <a:pt x="3279648" y="2819400"/>
                </a:lnTo>
                <a:lnTo>
                  <a:pt x="3279648" y="0"/>
                </a:lnTo>
                <a:lnTo>
                  <a:pt x="0" y="0"/>
                </a:lnTo>
                <a:lnTo>
                  <a:pt x="0" y="2819400"/>
                </a:lnTo>
                <a:close/>
              </a:path>
            </a:pathLst>
          </a:custGeom>
          <a:ln w="9144">
            <a:solidFill>
              <a:srgbClr val="2A84D2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3539743" y="2942335"/>
            <a:ext cx="4348480" cy="3214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0" y="5957823"/>
            <a:ext cx="12192000" cy="861907"/>
          </a:xfrm>
          <a:custGeom>
            <a:avLst/>
            <a:gdLst/>
            <a:ahLst/>
            <a:cxnLst/>
            <a:rect l="l" t="t" r="r" b="b"/>
            <a:pathLst>
              <a:path w="9144000" h="646429">
                <a:moveTo>
                  <a:pt x="0" y="646176"/>
                </a:moveTo>
                <a:lnTo>
                  <a:pt x="9144000" y="646176"/>
                </a:lnTo>
                <a:lnTo>
                  <a:pt x="9144000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solidFill>
            <a:srgbClr val="ECEEE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714587" y="5994535"/>
            <a:ext cx="1023789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13" dirty="0">
                <a:latin typeface="Segoe UI Light"/>
                <a:cs typeface="Segoe UI Light"/>
              </a:rPr>
              <a:t>You </a:t>
            </a:r>
            <a:r>
              <a:rPr sz="2400" dirty="0">
                <a:latin typeface="Segoe UI Light"/>
                <a:cs typeface="Segoe UI Light"/>
              </a:rPr>
              <a:t>can </a:t>
            </a:r>
            <a:r>
              <a:rPr sz="2400" spc="-7" dirty="0">
                <a:latin typeface="Segoe UI Light"/>
                <a:cs typeface="Segoe UI Light"/>
              </a:rPr>
              <a:t>also use </a:t>
            </a:r>
            <a:r>
              <a:rPr sz="2400" spc="-67" dirty="0">
                <a:latin typeface="Segoe UI Light"/>
                <a:cs typeface="Segoe UI Light"/>
              </a:rPr>
              <a:t>Tools </a:t>
            </a:r>
            <a:r>
              <a:rPr sz="2400" dirty="0">
                <a:latin typeface="Segoe UI Light"/>
                <a:cs typeface="Segoe UI Light"/>
              </a:rPr>
              <a:t>&gt; </a:t>
            </a:r>
            <a:r>
              <a:rPr sz="2400" spc="7" dirty="0">
                <a:latin typeface="Segoe UI Light"/>
                <a:cs typeface="Segoe UI Light"/>
              </a:rPr>
              <a:t>iOS </a:t>
            </a:r>
            <a:r>
              <a:rPr sz="2400" dirty="0">
                <a:latin typeface="Segoe UI Light"/>
                <a:cs typeface="Segoe UI Light"/>
              </a:rPr>
              <a:t>&gt; Xamarin Mac </a:t>
            </a:r>
            <a:r>
              <a:rPr sz="2400" spc="7" dirty="0">
                <a:latin typeface="Segoe UI Light"/>
                <a:cs typeface="Segoe UI Light"/>
              </a:rPr>
              <a:t>Agent </a:t>
            </a:r>
            <a:r>
              <a:rPr sz="2400" dirty="0">
                <a:latin typeface="Segoe UI Light"/>
                <a:cs typeface="Segoe UI Light"/>
              </a:rPr>
              <a:t>to </a:t>
            </a:r>
            <a:r>
              <a:rPr sz="2400" spc="-7" dirty="0">
                <a:latin typeface="Segoe UI Light"/>
                <a:cs typeface="Segoe UI Light"/>
              </a:rPr>
              <a:t>launch connection</a:t>
            </a:r>
            <a:r>
              <a:rPr sz="2400" spc="100" dirty="0">
                <a:latin typeface="Segoe UI Light"/>
                <a:cs typeface="Segoe UI Light"/>
              </a:rPr>
              <a:t> </a:t>
            </a:r>
            <a:r>
              <a:rPr sz="2400" spc="-13" dirty="0">
                <a:latin typeface="Segoe UI Light"/>
                <a:cs typeface="Segoe UI Light"/>
              </a:rPr>
              <a:t>wizard</a:t>
            </a:r>
            <a:endParaRPr sz="2400">
              <a:latin typeface="Segoe UI Light"/>
              <a:cs typeface="Segoe UI Light"/>
            </a:endParaRPr>
          </a:p>
          <a:p>
            <a:pPr marL="16933">
              <a:spcBef>
                <a:spcPts val="7"/>
              </a:spcBef>
            </a:pPr>
            <a:r>
              <a:rPr sz="2400" spc="-7" dirty="0">
                <a:latin typeface="Segoe UI Light"/>
                <a:cs typeface="Segoe UI Light"/>
              </a:rPr>
              <a:t>manually </a:t>
            </a:r>
            <a:r>
              <a:rPr sz="2400" dirty="0">
                <a:latin typeface="Segoe UI Light"/>
                <a:cs typeface="Segoe UI Light"/>
              </a:rPr>
              <a:t>to </a:t>
            </a:r>
            <a:r>
              <a:rPr sz="2400" spc="-7" dirty="0">
                <a:latin typeface="Segoe UI Light"/>
                <a:cs typeface="Segoe UI Light"/>
              </a:rPr>
              <a:t>connect </a:t>
            </a:r>
            <a:r>
              <a:rPr sz="2400" dirty="0">
                <a:latin typeface="Segoe UI Light"/>
                <a:cs typeface="Segoe UI Light"/>
              </a:rPr>
              <a:t>to a </a:t>
            </a:r>
            <a:r>
              <a:rPr sz="2400" spc="-13" dirty="0">
                <a:latin typeface="Segoe UI Light"/>
                <a:cs typeface="Segoe UI Light"/>
              </a:rPr>
              <a:t>different</a:t>
            </a:r>
            <a:r>
              <a:rPr sz="2400" spc="13" dirty="0">
                <a:latin typeface="Segoe UI Light"/>
                <a:cs typeface="Segoe UI Light"/>
              </a:rPr>
              <a:t> </a:t>
            </a:r>
            <a:r>
              <a:rPr sz="2400" spc="-7" dirty="0">
                <a:latin typeface="Segoe UI Light"/>
                <a:cs typeface="Segoe UI Light"/>
              </a:rPr>
              <a:t>host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5661153"/>
            <a:ext cx="861568" cy="989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14587" y="1647613"/>
            <a:ext cx="10659533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Building an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iOS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application will automatically connect to the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build</a:t>
            </a:r>
            <a:r>
              <a:rPr sz="2667" spc="4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agent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4588" y="516216"/>
            <a:ext cx="588179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Connecting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 the</a:t>
            </a:r>
            <a:r>
              <a:rPr sz="4800" spc="-6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45023" y="2942336"/>
            <a:ext cx="2233507" cy="1040553"/>
          </a:xfrm>
          <a:custGeom>
            <a:avLst/>
            <a:gdLst/>
            <a:ahLst/>
            <a:cxnLst/>
            <a:rect l="l" t="t" r="r" b="b"/>
            <a:pathLst>
              <a:path w="1675129" h="780414">
                <a:moveTo>
                  <a:pt x="24384" y="195072"/>
                </a:moveTo>
                <a:lnTo>
                  <a:pt x="0" y="195072"/>
                </a:lnTo>
                <a:lnTo>
                  <a:pt x="0" y="585216"/>
                </a:lnTo>
                <a:lnTo>
                  <a:pt x="24384" y="585216"/>
                </a:lnTo>
                <a:lnTo>
                  <a:pt x="24384" y="195072"/>
                </a:lnTo>
                <a:close/>
              </a:path>
              <a:path w="1675129" h="780414">
                <a:moveTo>
                  <a:pt x="97536" y="195072"/>
                </a:moveTo>
                <a:lnTo>
                  <a:pt x="48768" y="195072"/>
                </a:lnTo>
                <a:lnTo>
                  <a:pt x="48768" y="585216"/>
                </a:lnTo>
                <a:lnTo>
                  <a:pt x="97536" y="585216"/>
                </a:lnTo>
                <a:lnTo>
                  <a:pt x="97536" y="195072"/>
                </a:lnTo>
                <a:close/>
              </a:path>
              <a:path w="1675129" h="780414">
                <a:moveTo>
                  <a:pt x="1284732" y="0"/>
                </a:moveTo>
                <a:lnTo>
                  <a:pt x="1284732" y="195072"/>
                </a:lnTo>
                <a:lnTo>
                  <a:pt x="121920" y="195072"/>
                </a:lnTo>
                <a:lnTo>
                  <a:pt x="121920" y="585216"/>
                </a:lnTo>
                <a:lnTo>
                  <a:pt x="1284732" y="585216"/>
                </a:lnTo>
                <a:lnTo>
                  <a:pt x="1284732" y="780288"/>
                </a:lnTo>
                <a:lnTo>
                  <a:pt x="1674876" y="390144"/>
                </a:lnTo>
                <a:lnTo>
                  <a:pt x="1284732" y="0"/>
                </a:lnTo>
                <a:close/>
              </a:path>
            </a:pathLst>
          </a:custGeom>
          <a:solidFill>
            <a:srgbClr val="A239A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5508413" y="3277277"/>
            <a:ext cx="1402927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dirty="0">
                <a:solidFill>
                  <a:srgbClr val="FFFFFF"/>
                </a:solidFill>
                <a:latin typeface="Segoe UI Light"/>
                <a:cs typeface="Segoe UI Light"/>
              </a:rPr>
              <a:t>SSH</a:t>
            </a:r>
            <a:r>
              <a:rPr sz="2133" spc="-1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133" dirty="0">
                <a:solidFill>
                  <a:srgbClr val="FFFFFF"/>
                </a:solidFill>
                <a:latin typeface="Segoe UI Light"/>
                <a:cs typeface="Segoe UI Light"/>
              </a:rPr>
              <a:t>Session</a:t>
            </a:r>
            <a:endParaRPr sz="2133">
              <a:latin typeface="Segoe UI Light"/>
              <a:cs typeface="Segoe UI 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58604" y="3730447"/>
            <a:ext cx="1682240" cy="843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597647" y="2515615"/>
            <a:ext cx="1422400" cy="142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9513146" y="3062392"/>
            <a:ext cx="1651847" cy="1000937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 algn="just">
              <a:spcBef>
                <a:spcPts val="127"/>
              </a:spcBef>
            </a:pPr>
            <a:r>
              <a:rPr sz="2133" dirty="0">
                <a:latin typeface="Segoe UI Light"/>
                <a:cs typeface="Segoe UI Light"/>
              </a:rPr>
              <a:t>Mac </a:t>
            </a:r>
            <a:r>
              <a:rPr sz="2133" spc="7" dirty="0">
                <a:latin typeface="Segoe UI Light"/>
                <a:cs typeface="Segoe UI Light"/>
              </a:rPr>
              <a:t>Host</a:t>
            </a:r>
            <a:r>
              <a:rPr sz="2133" spc="-152" dirty="0">
                <a:latin typeface="Segoe UI Light"/>
                <a:cs typeface="Segoe UI Light"/>
              </a:rPr>
              <a:t> </a:t>
            </a:r>
            <a:r>
              <a:rPr sz="2133" dirty="0">
                <a:latin typeface="Segoe UI Light"/>
                <a:cs typeface="Segoe UI Light"/>
              </a:rPr>
              <a:t>with  </a:t>
            </a:r>
            <a:r>
              <a:rPr sz="2133" spc="-7" dirty="0">
                <a:latin typeface="Segoe UI Light"/>
                <a:cs typeface="Segoe UI Light"/>
              </a:rPr>
              <a:t>Xamarin </a:t>
            </a:r>
            <a:r>
              <a:rPr sz="2133" spc="-60" dirty="0">
                <a:latin typeface="Segoe UI Light"/>
                <a:cs typeface="Segoe UI Light"/>
              </a:rPr>
              <a:t>Tools  </a:t>
            </a:r>
            <a:r>
              <a:rPr sz="2133" dirty="0">
                <a:latin typeface="Segoe UI Light"/>
                <a:cs typeface="Segoe UI Light"/>
              </a:rPr>
              <a:t>and</a:t>
            </a:r>
            <a:r>
              <a:rPr sz="2133" spc="-33" dirty="0">
                <a:latin typeface="Segoe UI Light"/>
                <a:cs typeface="Segoe UI Light"/>
              </a:rPr>
              <a:t> </a:t>
            </a:r>
            <a:r>
              <a:rPr sz="2133" dirty="0">
                <a:latin typeface="Segoe UI Light"/>
                <a:cs typeface="Segoe UI Light"/>
              </a:rPr>
              <a:t>Xcode</a:t>
            </a:r>
            <a:endParaRPr sz="2133">
              <a:latin typeface="Segoe UI Light"/>
              <a:cs typeface="Segoe UI Ligh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164576" y="3320289"/>
            <a:ext cx="747776" cy="7457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7802879" y="3484881"/>
            <a:ext cx="603503" cy="6035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2788919" y="3192440"/>
            <a:ext cx="2026920" cy="672706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>
              <a:spcBef>
                <a:spcPts val="127"/>
              </a:spcBef>
            </a:pPr>
            <a:r>
              <a:rPr sz="2133" dirty="0">
                <a:latin typeface="Segoe UI Light"/>
                <a:cs typeface="Segoe UI Light"/>
              </a:rPr>
              <a:t>Visual Studio</a:t>
            </a:r>
            <a:r>
              <a:rPr sz="2133" spc="-173" dirty="0">
                <a:latin typeface="Segoe UI Light"/>
                <a:cs typeface="Segoe UI Light"/>
              </a:rPr>
              <a:t> </a:t>
            </a:r>
            <a:r>
              <a:rPr sz="2133" dirty="0">
                <a:latin typeface="Segoe UI Light"/>
                <a:cs typeface="Segoe UI Light"/>
              </a:rPr>
              <a:t>with  </a:t>
            </a:r>
            <a:r>
              <a:rPr sz="2133" spc="-7" dirty="0">
                <a:latin typeface="Segoe UI Light"/>
                <a:cs typeface="Segoe UI Light"/>
              </a:rPr>
              <a:t>Xamarin</a:t>
            </a:r>
            <a:r>
              <a:rPr sz="2133" spc="-53" dirty="0">
                <a:latin typeface="Segoe UI Light"/>
                <a:cs typeface="Segoe UI Light"/>
              </a:rPr>
              <a:t> </a:t>
            </a:r>
            <a:r>
              <a:rPr sz="2133" spc="-60" dirty="0">
                <a:latin typeface="Segoe UI Light"/>
                <a:cs typeface="Segoe UI Light"/>
              </a:rPr>
              <a:t>Tools</a:t>
            </a:r>
            <a:endParaRPr sz="2133">
              <a:latin typeface="Segoe UI Light"/>
              <a:cs typeface="Segoe UI Ligh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70865" y="2830576"/>
            <a:ext cx="1148079" cy="1257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1808480" y="2794000"/>
            <a:ext cx="717296" cy="7416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1719072" y="3460462"/>
            <a:ext cx="1011969" cy="10119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1753615" y="3495039"/>
            <a:ext cx="875792" cy="8757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3679273" y="4933019"/>
            <a:ext cx="5150272" cy="18234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1933738">
              <a:spcBef>
                <a:spcPts val="133"/>
              </a:spcBef>
            </a:pPr>
            <a:r>
              <a:rPr sz="1067" spc="-7" dirty="0">
                <a:latin typeface="Consolas"/>
                <a:cs typeface="Consolas"/>
              </a:rPr>
              <a:t>Starting connection to Mac 192.168.0.193...  Starting Broker in port</a:t>
            </a:r>
            <a:r>
              <a:rPr sz="1067" spc="-53" dirty="0">
                <a:latin typeface="Consolas"/>
                <a:cs typeface="Consolas"/>
              </a:rPr>
              <a:t> </a:t>
            </a:r>
            <a:r>
              <a:rPr sz="1067" spc="-7" dirty="0">
                <a:latin typeface="Consolas"/>
                <a:cs typeface="Consolas"/>
              </a:rPr>
              <a:t>54837...</a:t>
            </a:r>
            <a:endParaRPr sz="1067" dirty="0">
              <a:latin typeface="Consolas"/>
              <a:cs typeface="Consolas"/>
            </a:endParaRPr>
          </a:p>
          <a:p>
            <a:pPr marL="16933" marR="81278"/>
            <a:r>
              <a:rPr sz="1067" spc="-7" dirty="0">
                <a:latin typeface="Consolas"/>
                <a:cs typeface="Consolas"/>
              </a:rPr>
              <a:t>Connection successfully established with the Mac 192.168.0.193:54837  Starting agents on Mac 192.168.0.193</a:t>
            </a:r>
            <a:r>
              <a:rPr sz="1067" spc="-40" dirty="0">
                <a:latin typeface="Consolas"/>
                <a:cs typeface="Consolas"/>
              </a:rPr>
              <a:t> </a:t>
            </a:r>
            <a:r>
              <a:rPr sz="1067" spc="-7" dirty="0">
                <a:latin typeface="Consolas"/>
                <a:cs typeface="Consolas"/>
              </a:rPr>
              <a:t>(192.168.0.193)</a:t>
            </a:r>
            <a:endParaRPr sz="1067" dirty="0">
              <a:latin typeface="Consolas"/>
              <a:cs typeface="Consolas"/>
            </a:endParaRPr>
          </a:p>
          <a:p>
            <a:pPr marL="16933" marR="3193547">
              <a:spcBef>
                <a:spcPts val="7"/>
              </a:spcBef>
            </a:pPr>
            <a:r>
              <a:rPr sz="1067" spc="-7" dirty="0">
                <a:latin typeface="Consolas"/>
                <a:cs typeface="Consolas"/>
              </a:rPr>
              <a:t>Starting Agent IDB...  Starting Agent Build...  Starting Agent</a:t>
            </a:r>
            <a:r>
              <a:rPr sz="1067" spc="-80" dirty="0">
                <a:latin typeface="Consolas"/>
                <a:cs typeface="Consolas"/>
              </a:rPr>
              <a:t> </a:t>
            </a:r>
            <a:r>
              <a:rPr sz="1067" spc="-7" dirty="0">
                <a:latin typeface="Consolas"/>
                <a:cs typeface="Consolas"/>
              </a:rPr>
              <a:t>Designer...  Agent Build is running  Agent IDB </a:t>
            </a:r>
            <a:r>
              <a:rPr sz="1067" spc="-13" dirty="0">
                <a:latin typeface="Consolas"/>
                <a:cs typeface="Consolas"/>
              </a:rPr>
              <a:t>is </a:t>
            </a:r>
            <a:r>
              <a:rPr sz="1067" spc="-7" dirty="0">
                <a:latin typeface="Consolas"/>
                <a:cs typeface="Consolas"/>
              </a:rPr>
              <a:t>running  Agent Designer </a:t>
            </a:r>
            <a:r>
              <a:rPr sz="1067" dirty="0">
                <a:latin typeface="Consolas"/>
                <a:cs typeface="Consolas"/>
              </a:rPr>
              <a:t>is</a:t>
            </a:r>
            <a:r>
              <a:rPr sz="1067" spc="-87" dirty="0">
                <a:latin typeface="Consolas"/>
                <a:cs typeface="Consolas"/>
              </a:rPr>
              <a:t> </a:t>
            </a:r>
            <a:r>
              <a:rPr sz="1067" spc="-7" dirty="0">
                <a:latin typeface="Consolas"/>
                <a:cs typeface="Consolas"/>
              </a:rPr>
              <a:t>running</a:t>
            </a:r>
            <a:endParaRPr sz="1067" dirty="0">
              <a:latin typeface="Consolas"/>
              <a:cs typeface="Consolas"/>
            </a:endParaRPr>
          </a:p>
          <a:p>
            <a:pPr marL="16933"/>
            <a:r>
              <a:rPr sz="1067" spc="-7" dirty="0">
                <a:latin typeface="Consolas"/>
                <a:cs typeface="Consolas"/>
              </a:rPr>
              <a:t>Connected </a:t>
            </a:r>
            <a:r>
              <a:rPr sz="1067" spc="-13" dirty="0">
                <a:latin typeface="Consolas"/>
                <a:cs typeface="Consolas"/>
              </a:rPr>
              <a:t>to </a:t>
            </a:r>
            <a:r>
              <a:rPr sz="1067" spc="-7" dirty="0">
                <a:latin typeface="Consolas"/>
                <a:cs typeface="Consolas"/>
              </a:rPr>
              <a:t>the Mac 192.168.0.193 (192.168.0.193) with Full</a:t>
            </a:r>
            <a:r>
              <a:rPr sz="1067" dirty="0">
                <a:latin typeface="Consolas"/>
                <a:cs typeface="Consolas"/>
              </a:rPr>
              <a:t> </a:t>
            </a:r>
            <a:r>
              <a:rPr sz="1067" spc="-7" dirty="0">
                <a:latin typeface="Consolas"/>
                <a:cs typeface="Consolas"/>
              </a:rPr>
              <a:t>support.</a:t>
            </a:r>
            <a:endParaRPr sz="1067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4587" y="1647613"/>
            <a:ext cx="9643533" cy="124925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The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Xamarin Mac Agent will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generally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diagnose and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help correct 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connection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issues; use </a:t>
            </a:r>
            <a:r>
              <a:rPr sz="2667" spc="7" dirty="0">
                <a:solidFill>
                  <a:srgbClr val="505050"/>
                </a:solidFill>
                <a:latin typeface="Segoe UI Light"/>
                <a:cs typeface="Segoe UI Light"/>
              </a:rPr>
              <a:t>Help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&gt; Xamarin for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more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detailed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log 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information if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spc="13" dirty="0">
                <a:solidFill>
                  <a:srgbClr val="505050"/>
                </a:solidFill>
                <a:latin typeface="Segoe UI Light"/>
                <a:cs typeface="Segoe UI Light"/>
              </a:rPr>
              <a:t>necessary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4588" y="516216"/>
            <a:ext cx="933619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6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Troubleshooting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Xamarin </a:t>
            </a:r>
            <a:r>
              <a:rPr sz="4800" spc="-13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</a:t>
            </a:r>
            <a:r>
              <a:rPr sz="4800" spc="6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Agent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44064" y="3549903"/>
            <a:ext cx="7103872" cy="2716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1AF0D07-B9D9-4A8A-BEA3-692C134F945C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It’s a mobile first, cloud-first world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4BFF9D0-B63C-4DB0-90D9-BE5A011493E3}"/>
              </a:ext>
            </a:extLst>
          </p:cNvPr>
          <p:cNvSpPr/>
          <p:nvPr/>
        </p:nvSpPr>
        <p:spPr>
          <a:xfrm>
            <a:off x="7057748" y="5364569"/>
            <a:ext cx="4572000" cy="914400"/>
          </a:xfrm>
          <a:custGeom>
            <a:avLst/>
            <a:gdLst/>
            <a:ahLst/>
            <a:cxnLst/>
            <a:rect l="l" t="t" r="r" b="b"/>
            <a:pathLst>
              <a:path w="4572000" h="914400">
                <a:moveTo>
                  <a:pt x="0" y="914400"/>
                </a:moveTo>
                <a:lnTo>
                  <a:pt x="4572000" y="914400"/>
                </a:lnTo>
                <a:lnTo>
                  <a:pt x="45720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212F34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1B33A372-2CCF-4E4B-B504-5326DB2F876A}"/>
              </a:ext>
            </a:extLst>
          </p:cNvPr>
          <p:cNvSpPr/>
          <p:nvPr/>
        </p:nvSpPr>
        <p:spPr>
          <a:xfrm>
            <a:off x="0" y="1110994"/>
            <a:ext cx="12192000" cy="5747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7FF2BD-3594-4813-9D46-2F23D17D7344}"/>
              </a:ext>
            </a:extLst>
          </p:cNvPr>
          <p:cNvSpPr/>
          <p:nvPr/>
        </p:nvSpPr>
        <p:spPr>
          <a:xfrm flipH="1">
            <a:off x="6995604" y="5364570"/>
            <a:ext cx="4696287" cy="914399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 have multiple devices and use whichever is best for each task</a:t>
            </a:r>
          </a:p>
        </p:txBody>
      </p:sp>
    </p:spTree>
    <p:extLst>
      <p:ext uri="{BB962C8B-B14F-4D97-AF65-F5344CB8AC3E}">
        <p14:creationId xmlns:p14="http://schemas.microsoft.com/office/powerpoint/2010/main" val="2006782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14587" y="1647612"/>
            <a:ext cx="10419927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spc="-120" dirty="0">
                <a:solidFill>
                  <a:srgbClr val="505050"/>
                </a:solidFill>
                <a:latin typeface="Segoe UI Light"/>
                <a:cs typeface="Segoe UI Light"/>
              </a:rPr>
              <a:t>You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need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to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run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applications to test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them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– can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run on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devices,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or use 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emulators and simulators which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simulate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real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device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in</a:t>
            </a:r>
            <a:r>
              <a:rPr sz="2667" spc="-27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software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664294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Running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your</a:t>
            </a:r>
            <a:r>
              <a:rPr sz="4800" spc="-152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applications</a:t>
            </a:r>
          </a:p>
        </p:txBody>
      </p:sp>
      <p:sp>
        <p:nvSpPr>
          <p:cNvPr id="10" name="object 10"/>
          <p:cNvSpPr/>
          <p:nvPr/>
        </p:nvSpPr>
        <p:spPr>
          <a:xfrm>
            <a:off x="6677153" y="4122927"/>
            <a:ext cx="650239" cy="1235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3872919" y="3050031"/>
            <a:ext cx="2678248" cy="23550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3946143" y="3529585"/>
            <a:ext cx="2485813" cy="1457113"/>
          </a:xfrm>
          <a:custGeom>
            <a:avLst/>
            <a:gdLst/>
            <a:ahLst/>
            <a:cxnLst/>
            <a:rect l="l" t="t" r="r" b="b"/>
            <a:pathLst>
              <a:path w="1864360" h="1092835">
                <a:moveTo>
                  <a:pt x="0" y="1092708"/>
                </a:moveTo>
                <a:lnTo>
                  <a:pt x="1863851" y="1092708"/>
                </a:lnTo>
                <a:lnTo>
                  <a:pt x="1863851" y="0"/>
                </a:lnTo>
                <a:lnTo>
                  <a:pt x="0" y="0"/>
                </a:lnTo>
                <a:lnTo>
                  <a:pt x="0" y="10927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447279" y="4590287"/>
            <a:ext cx="729487" cy="7680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4905247" y="3933953"/>
            <a:ext cx="591312" cy="6461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4585165" y="3628135"/>
            <a:ext cx="1233592" cy="1231900"/>
          </a:xfrm>
          <a:custGeom>
            <a:avLst/>
            <a:gdLst/>
            <a:ahLst/>
            <a:cxnLst/>
            <a:rect l="l" t="t" r="r" b="b"/>
            <a:pathLst>
              <a:path w="925195" h="923925">
                <a:moveTo>
                  <a:pt x="789590" y="135255"/>
                </a:moveTo>
                <a:lnTo>
                  <a:pt x="821335" y="170326"/>
                </a:lnTo>
                <a:lnTo>
                  <a:pt x="848848" y="207695"/>
                </a:lnTo>
                <a:lnTo>
                  <a:pt x="872127" y="247033"/>
                </a:lnTo>
                <a:lnTo>
                  <a:pt x="891174" y="288012"/>
                </a:lnTo>
                <a:lnTo>
                  <a:pt x="905989" y="330303"/>
                </a:lnTo>
                <a:lnTo>
                  <a:pt x="916570" y="373579"/>
                </a:lnTo>
                <a:lnTo>
                  <a:pt x="922919" y="417511"/>
                </a:lnTo>
                <a:lnTo>
                  <a:pt x="925036" y="461772"/>
                </a:lnTo>
                <a:lnTo>
                  <a:pt x="922919" y="506032"/>
                </a:lnTo>
                <a:lnTo>
                  <a:pt x="916570" y="549964"/>
                </a:lnTo>
                <a:lnTo>
                  <a:pt x="905989" y="593240"/>
                </a:lnTo>
                <a:lnTo>
                  <a:pt x="891174" y="635531"/>
                </a:lnTo>
                <a:lnTo>
                  <a:pt x="872127" y="676510"/>
                </a:lnTo>
                <a:lnTo>
                  <a:pt x="848848" y="715848"/>
                </a:lnTo>
                <a:lnTo>
                  <a:pt x="821335" y="753217"/>
                </a:lnTo>
                <a:lnTo>
                  <a:pt x="789590" y="788289"/>
                </a:lnTo>
                <a:lnTo>
                  <a:pt x="754468" y="819989"/>
                </a:lnTo>
                <a:lnTo>
                  <a:pt x="717043" y="847463"/>
                </a:lnTo>
                <a:lnTo>
                  <a:pt x="677645" y="870710"/>
                </a:lnTo>
                <a:lnTo>
                  <a:pt x="636603" y="889730"/>
                </a:lnTo>
                <a:lnTo>
                  <a:pt x="594245" y="904523"/>
                </a:lnTo>
                <a:lnTo>
                  <a:pt x="550900" y="915090"/>
                </a:lnTo>
                <a:lnTo>
                  <a:pt x="506897" y="921430"/>
                </a:lnTo>
                <a:lnTo>
                  <a:pt x="462565" y="923544"/>
                </a:lnTo>
                <a:lnTo>
                  <a:pt x="418234" y="921430"/>
                </a:lnTo>
                <a:lnTo>
                  <a:pt x="374231" y="915090"/>
                </a:lnTo>
                <a:lnTo>
                  <a:pt x="330886" y="904523"/>
                </a:lnTo>
                <a:lnTo>
                  <a:pt x="288528" y="889730"/>
                </a:lnTo>
                <a:lnTo>
                  <a:pt x="247485" y="870710"/>
                </a:lnTo>
                <a:lnTo>
                  <a:pt x="208087" y="847463"/>
                </a:lnTo>
                <a:lnTo>
                  <a:pt x="170662" y="819989"/>
                </a:lnTo>
                <a:lnTo>
                  <a:pt x="135540" y="788289"/>
                </a:lnTo>
                <a:lnTo>
                  <a:pt x="103773" y="753217"/>
                </a:lnTo>
                <a:lnTo>
                  <a:pt x="76241" y="715848"/>
                </a:lnTo>
                <a:lnTo>
                  <a:pt x="52945" y="676510"/>
                </a:lnTo>
                <a:lnTo>
                  <a:pt x="33885" y="635531"/>
                </a:lnTo>
                <a:lnTo>
                  <a:pt x="19060" y="593240"/>
                </a:lnTo>
                <a:lnTo>
                  <a:pt x="8471" y="549964"/>
                </a:lnTo>
                <a:lnTo>
                  <a:pt x="2117" y="506032"/>
                </a:lnTo>
                <a:lnTo>
                  <a:pt x="0" y="461772"/>
                </a:lnTo>
                <a:lnTo>
                  <a:pt x="2117" y="417511"/>
                </a:lnTo>
                <a:lnTo>
                  <a:pt x="8471" y="373579"/>
                </a:lnTo>
                <a:lnTo>
                  <a:pt x="19060" y="330303"/>
                </a:lnTo>
                <a:lnTo>
                  <a:pt x="33885" y="288012"/>
                </a:lnTo>
                <a:lnTo>
                  <a:pt x="52945" y="247033"/>
                </a:lnTo>
                <a:lnTo>
                  <a:pt x="76241" y="207695"/>
                </a:lnTo>
                <a:lnTo>
                  <a:pt x="103773" y="170326"/>
                </a:lnTo>
                <a:lnTo>
                  <a:pt x="135540" y="135255"/>
                </a:lnTo>
                <a:lnTo>
                  <a:pt x="170662" y="103554"/>
                </a:lnTo>
                <a:lnTo>
                  <a:pt x="208087" y="76080"/>
                </a:lnTo>
                <a:lnTo>
                  <a:pt x="247485" y="52833"/>
                </a:lnTo>
                <a:lnTo>
                  <a:pt x="288528" y="33813"/>
                </a:lnTo>
                <a:lnTo>
                  <a:pt x="330886" y="19020"/>
                </a:lnTo>
                <a:lnTo>
                  <a:pt x="374231" y="8453"/>
                </a:lnTo>
                <a:lnTo>
                  <a:pt x="418234" y="2113"/>
                </a:lnTo>
                <a:lnTo>
                  <a:pt x="462565" y="0"/>
                </a:lnTo>
                <a:lnTo>
                  <a:pt x="506897" y="2113"/>
                </a:lnTo>
                <a:lnTo>
                  <a:pt x="550900" y="8453"/>
                </a:lnTo>
                <a:lnTo>
                  <a:pt x="594245" y="19020"/>
                </a:lnTo>
                <a:lnTo>
                  <a:pt x="636603" y="33813"/>
                </a:lnTo>
                <a:lnTo>
                  <a:pt x="677645" y="52833"/>
                </a:lnTo>
                <a:lnTo>
                  <a:pt x="717043" y="76080"/>
                </a:lnTo>
                <a:lnTo>
                  <a:pt x="754468" y="103554"/>
                </a:lnTo>
                <a:lnTo>
                  <a:pt x="789590" y="135255"/>
                </a:lnTo>
                <a:close/>
              </a:path>
            </a:pathLst>
          </a:custGeom>
          <a:ln w="25908">
            <a:solidFill>
              <a:srgbClr val="2C3C5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8721343" y="4013200"/>
            <a:ext cx="721360" cy="1373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680447" y="4183888"/>
            <a:ext cx="1893824" cy="12029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10344911" y="4474463"/>
            <a:ext cx="564896" cy="5669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/>
          <p:nvPr/>
        </p:nvSpPr>
        <p:spPr>
          <a:xfrm>
            <a:off x="2260600" y="5629181"/>
            <a:ext cx="76674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iOS, </a:t>
            </a:r>
            <a:r>
              <a:rPr sz="2400" spc="-13" dirty="0">
                <a:solidFill>
                  <a:srgbClr val="505050"/>
                </a:solidFill>
                <a:latin typeface="Segoe UI Light"/>
                <a:cs typeface="Segoe UI Light"/>
              </a:rPr>
              <a:t>Android,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and Windows all have </a:t>
            </a:r>
            <a:r>
              <a:rPr sz="2400" dirty="0">
                <a:solidFill>
                  <a:srgbClr val="505050"/>
                </a:solidFill>
                <a:latin typeface="Segoe UI Light"/>
                <a:cs typeface="Segoe UI Light"/>
              </a:rPr>
              <a:t>emulators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or</a:t>
            </a:r>
            <a:r>
              <a:rPr sz="2400" spc="1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simulators</a:t>
            </a:r>
            <a:endParaRPr sz="2400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0400" y="4013200"/>
            <a:ext cx="664464" cy="1341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1471167" y="3771392"/>
            <a:ext cx="1237487" cy="15829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2860039" y="4586223"/>
            <a:ext cx="327491" cy="1606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2864103" y="5227235"/>
            <a:ext cx="329523" cy="1209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2820415" y="4724401"/>
            <a:ext cx="433493" cy="520700"/>
          </a:xfrm>
          <a:custGeom>
            <a:avLst/>
            <a:gdLst/>
            <a:ahLst/>
            <a:cxnLst/>
            <a:rect l="l" t="t" r="r" b="b"/>
            <a:pathLst>
              <a:path w="325119" h="390525">
                <a:moveTo>
                  <a:pt x="270510" y="0"/>
                </a:moveTo>
                <a:lnTo>
                  <a:pt x="54101" y="0"/>
                </a:lnTo>
                <a:lnTo>
                  <a:pt x="33057" y="4256"/>
                </a:lnTo>
                <a:lnTo>
                  <a:pt x="15859" y="15859"/>
                </a:lnTo>
                <a:lnTo>
                  <a:pt x="4256" y="33057"/>
                </a:lnTo>
                <a:lnTo>
                  <a:pt x="0" y="54102"/>
                </a:lnTo>
                <a:lnTo>
                  <a:pt x="0" y="336041"/>
                </a:lnTo>
                <a:lnTo>
                  <a:pt x="4256" y="357102"/>
                </a:lnTo>
                <a:lnTo>
                  <a:pt x="15859" y="374299"/>
                </a:lnTo>
                <a:lnTo>
                  <a:pt x="33057" y="385892"/>
                </a:lnTo>
                <a:lnTo>
                  <a:pt x="54101" y="390144"/>
                </a:lnTo>
                <a:lnTo>
                  <a:pt x="270510" y="390144"/>
                </a:lnTo>
                <a:lnTo>
                  <a:pt x="291554" y="385892"/>
                </a:lnTo>
                <a:lnTo>
                  <a:pt x="308752" y="374299"/>
                </a:lnTo>
                <a:lnTo>
                  <a:pt x="320355" y="357102"/>
                </a:lnTo>
                <a:lnTo>
                  <a:pt x="324612" y="336041"/>
                </a:lnTo>
                <a:lnTo>
                  <a:pt x="324612" y="54102"/>
                </a:lnTo>
                <a:lnTo>
                  <a:pt x="320355" y="33057"/>
                </a:lnTo>
                <a:lnTo>
                  <a:pt x="308752" y="15859"/>
                </a:lnTo>
                <a:lnTo>
                  <a:pt x="291554" y="4256"/>
                </a:lnTo>
                <a:lnTo>
                  <a:pt x="270510" y="0"/>
                </a:lnTo>
                <a:close/>
              </a:path>
            </a:pathLst>
          </a:custGeom>
          <a:solidFill>
            <a:srgbClr val="96969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2842769" y="4744721"/>
            <a:ext cx="388620" cy="480060"/>
          </a:xfrm>
          <a:custGeom>
            <a:avLst/>
            <a:gdLst/>
            <a:ahLst/>
            <a:cxnLst/>
            <a:rect l="l" t="t" r="r" b="b"/>
            <a:pathLst>
              <a:path w="291464" h="360045">
                <a:moveTo>
                  <a:pt x="242569" y="0"/>
                </a:moveTo>
                <a:lnTo>
                  <a:pt x="48513" y="0"/>
                </a:lnTo>
                <a:lnTo>
                  <a:pt x="29628" y="3811"/>
                </a:lnTo>
                <a:lnTo>
                  <a:pt x="14208" y="14208"/>
                </a:lnTo>
                <a:lnTo>
                  <a:pt x="3811" y="29628"/>
                </a:lnTo>
                <a:lnTo>
                  <a:pt x="0" y="48514"/>
                </a:lnTo>
                <a:lnTo>
                  <a:pt x="0" y="311150"/>
                </a:lnTo>
                <a:lnTo>
                  <a:pt x="3811" y="330035"/>
                </a:lnTo>
                <a:lnTo>
                  <a:pt x="14208" y="345455"/>
                </a:lnTo>
                <a:lnTo>
                  <a:pt x="29628" y="355852"/>
                </a:lnTo>
                <a:lnTo>
                  <a:pt x="48513" y="359664"/>
                </a:lnTo>
                <a:lnTo>
                  <a:pt x="242569" y="359664"/>
                </a:lnTo>
                <a:lnTo>
                  <a:pt x="261455" y="355852"/>
                </a:lnTo>
                <a:lnTo>
                  <a:pt x="276875" y="345455"/>
                </a:lnTo>
                <a:lnTo>
                  <a:pt x="287272" y="330035"/>
                </a:lnTo>
                <a:lnTo>
                  <a:pt x="291084" y="311150"/>
                </a:lnTo>
                <a:lnTo>
                  <a:pt x="291084" y="48514"/>
                </a:lnTo>
                <a:lnTo>
                  <a:pt x="287272" y="29628"/>
                </a:lnTo>
                <a:lnTo>
                  <a:pt x="276875" y="14208"/>
                </a:lnTo>
                <a:lnTo>
                  <a:pt x="261455" y="3811"/>
                </a:lnTo>
                <a:lnTo>
                  <a:pt x="242569" y="0"/>
                </a:lnTo>
                <a:close/>
              </a:path>
            </a:pathLst>
          </a:custGeom>
          <a:solidFill>
            <a:srgbClr val="2C3C5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3253231" y="4819905"/>
            <a:ext cx="22860" cy="95673"/>
          </a:xfrm>
          <a:custGeom>
            <a:avLst/>
            <a:gdLst/>
            <a:ahLst/>
            <a:cxnLst/>
            <a:rect l="l" t="t" r="r" b="b"/>
            <a:pathLst>
              <a:path w="17144" h="71754">
                <a:moveTo>
                  <a:pt x="15493" y="0"/>
                </a:moveTo>
                <a:lnTo>
                  <a:pt x="1269" y="0"/>
                </a:lnTo>
                <a:lnTo>
                  <a:pt x="0" y="1270"/>
                </a:lnTo>
                <a:lnTo>
                  <a:pt x="0" y="70358"/>
                </a:lnTo>
                <a:lnTo>
                  <a:pt x="1269" y="71628"/>
                </a:lnTo>
                <a:lnTo>
                  <a:pt x="15493" y="71628"/>
                </a:lnTo>
                <a:lnTo>
                  <a:pt x="16763" y="70358"/>
                </a:lnTo>
                <a:lnTo>
                  <a:pt x="16763" y="1270"/>
                </a:lnTo>
                <a:lnTo>
                  <a:pt x="15493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3257296" y="4994655"/>
            <a:ext cx="0" cy="140547"/>
          </a:xfrm>
          <a:custGeom>
            <a:avLst/>
            <a:gdLst/>
            <a:ahLst/>
            <a:cxnLst/>
            <a:rect l="l" t="t" r="r" b="b"/>
            <a:pathLst>
              <a:path h="105410">
                <a:moveTo>
                  <a:pt x="0" y="0"/>
                </a:moveTo>
                <a:lnTo>
                  <a:pt x="0" y="105156"/>
                </a:lnTo>
              </a:path>
            </a:pathLst>
          </a:custGeom>
          <a:ln w="609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2919984" y="4878831"/>
            <a:ext cx="229616" cy="2092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14587" y="1647612"/>
            <a:ext cx="6649720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Apple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supplies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an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iOS simulator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with Xcode  which can be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launched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on the Mac</a:t>
            </a:r>
            <a:r>
              <a:rPr sz="2667" spc="1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host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458808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Running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iOS</a:t>
            </a:r>
            <a:r>
              <a:rPr sz="4800" spc="-16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apps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80400" y="743711"/>
            <a:ext cx="3218688" cy="5854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5089482" y="3604937"/>
            <a:ext cx="2490047" cy="11250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The simulator  </a:t>
            </a:r>
            <a:r>
              <a:rPr sz="2400" spc="7" dirty="0">
                <a:solidFill>
                  <a:srgbClr val="505050"/>
                </a:solidFill>
                <a:latin typeface="Segoe UI Light"/>
                <a:cs typeface="Segoe UI Light"/>
              </a:rPr>
              <a:t>supports </a:t>
            </a:r>
            <a:r>
              <a:rPr sz="2400" spc="-13" dirty="0">
                <a:solidFill>
                  <a:srgbClr val="505050"/>
                </a:solidFill>
                <a:latin typeface="Segoe UI Light"/>
                <a:cs typeface="Segoe UI Light"/>
              </a:rPr>
              <a:t>different 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devices,</a:t>
            </a:r>
            <a:r>
              <a:rPr sz="2400" spc="-7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resolutions</a:t>
            </a:r>
            <a:endParaRPr sz="2400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74839" y="3765297"/>
            <a:ext cx="1278467" cy="115993"/>
          </a:xfrm>
          <a:custGeom>
            <a:avLst/>
            <a:gdLst/>
            <a:ahLst/>
            <a:cxnLst/>
            <a:rect l="l" t="t" r="r" b="b"/>
            <a:pathLst>
              <a:path w="958850" h="86994">
                <a:moveTo>
                  <a:pt x="871855" y="0"/>
                </a:moveTo>
                <a:lnTo>
                  <a:pt x="871855" y="86867"/>
                </a:lnTo>
                <a:lnTo>
                  <a:pt x="929767" y="57911"/>
                </a:lnTo>
                <a:lnTo>
                  <a:pt x="886333" y="57911"/>
                </a:lnTo>
                <a:lnTo>
                  <a:pt x="886333" y="28955"/>
                </a:lnTo>
                <a:lnTo>
                  <a:pt x="929766" y="28955"/>
                </a:lnTo>
                <a:lnTo>
                  <a:pt x="871855" y="0"/>
                </a:lnTo>
                <a:close/>
              </a:path>
              <a:path w="958850" h="86994">
                <a:moveTo>
                  <a:pt x="871855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871855" y="57911"/>
                </a:lnTo>
                <a:lnTo>
                  <a:pt x="871855" y="28955"/>
                </a:lnTo>
                <a:close/>
              </a:path>
              <a:path w="958850" h="86994">
                <a:moveTo>
                  <a:pt x="929766" y="28955"/>
                </a:moveTo>
                <a:lnTo>
                  <a:pt x="886333" y="28955"/>
                </a:lnTo>
                <a:lnTo>
                  <a:pt x="886333" y="57911"/>
                </a:lnTo>
                <a:lnTo>
                  <a:pt x="929767" y="57911"/>
                </a:lnTo>
                <a:lnTo>
                  <a:pt x="958723" y="43433"/>
                </a:lnTo>
                <a:lnTo>
                  <a:pt x="929766" y="28955"/>
                </a:lnTo>
                <a:close/>
              </a:path>
            </a:pathLst>
          </a:custGeom>
          <a:solidFill>
            <a:srgbClr val="A239A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0" y="5957823"/>
            <a:ext cx="12192000" cy="861907"/>
          </a:xfrm>
          <a:custGeom>
            <a:avLst/>
            <a:gdLst/>
            <a:ahLst/>
            <a:cxnLst/>
            <a:rect l="l" t="t" r="r" b="b"/>
            <a:pathLst>
              <a:path w="9144000" h="646429">
                <a:moveTo>
                  <a:pt x="0" y="646176"/>
                </a:moveTo>
                <a:lnTo>
                  <a:pt x="9144000" y="646176"/>
                </a:lnTo>
                <a:lnTo>
                  <a:pt x="9144000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solidFill>
            <a:srgbClr val="ECEEE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714587" y="5994535"/>
            <a:ext cx="11069320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Segoe UI Light"/>
                <a:cs typeface="Segoe UI Light"/>
              </a:rPr>
              <a:t>Only </a:t>
            </a:r>
            <a:r>
              <a:rPr sz="2400" dirty="0">
                <a:latin typeface="Segoe UI Light"/>
                <a:cs typeface="Segoe UI Light"/>
              </a:rPr>
              <a:t>the </a:t>
            </a:r>
            <a:r>
              <a:rPr sz="2400" spc="-7" dirty="0">
                <a:latin typeface="Segoe UI Light"/>
                <a:cs typeface="Segoe UI Light"/>
              </a:rPr>
              <a:t>latest iOS </a:t>
            </a:r>
            <a:r>
              <a:rPr sz="2400" spc="-13" dirty="0">
                <a:latin typeface="Segoe UI Light"/>
                <a:cs typeface="Segoe UI Light"/>
              </a:rPr>
              <a:t>release </a:t>
            </a:r>
            <a:r>
              <a:rPr sz="2400" spc="-7" dirty="0">
                <a:latin typeface="Segoe UI Light"/>
                <a:cs typeface="Segoe UI Light"/>
              </a:rPr>
              <a:t>is installed by default, but you </a:t>
            </a:r>
            <a:r>
              <a:rPr sz="2400" dirty="0">
                <a:latin typeface="Segoe UI Light"/>
                <a:cs typeface="Segoe UI Light"/>
              </a:rPr>
              <a:t>can </a:t>
            </a:r>
            <a:r>
              <a:rPr sz="2400" spc="-7" dirty="0">
                <a:latin typeface="Segoe UI Light"/>
                <a:cs typeface="Segoe UI Light"/>
              </a:rPr>
              <a:t>use Xcode </a:t>
            </a:r>
            <a:r>
              <a:rPr sz="2400" dirty="0">
                <a:latin typeface="Segoe UI Light"/>
                <a:cs typeface="Segoe UI Light"/>
              </a:rPr>
              <a:t>to </a:t>
            </a:r>
            <a:r>
              <a:rPr sz="2400" spc="-7" dirty="0">
                <a:latin typeface="Segoe UI Light"/>
                <a:cs typeface="Segoe UI Light"/>
              </a:rPr>
              <a:t>install</a:t>
            </a:r>
            <a:r>
              <a:rPr sz="2400" spc="240" dirty="0">
                <a:latin typeface="Segoe UI Light"/>
                <a:cs typeface="Segoe UI Light"/>
              </a:rPr>
              <a:t> </a:t>
            </a:r>
            <a:r>
              <a:rPr sz="2400" spc="-7" dirty="0">
                <a:latin typeface="Segoe UI Light"/>
                <a:cs typeface="Segoe UI Light"/>
              </a:rPr>
              <a:t>older</a:t>
            </a:r>
            <a:endParaRPr sz="2400">
              <a:latin typeface="Segoe UI Light"/>
              <a:cs typeface="Segoe UI Light"/>
            </a:endParaRPr>
          </a:p>
          <a:p>
            <a:pPr marL="16933">
              <a:spcBef>
                <a:spcPts val="7"/>
              </a:spcBef>
            </a:pPr>
            <a:r>
              <a:rPr sz="2400" spc="-7" dirty="0">
                <a:latin typeface="Segoe UI Light"/>
                <a:cs typeface="Segoe UI Light"/>
              </a:rPr>
              <a:t>iOS</a:t>
            </a:r>
            <a:r>
              <a:rPr sz="2400" dirty="0">
                <a:latin typeface="Segoe UI Light"/>
                <a:cs typeface="Segoe UI Light"/>
              </a:rPr>
              <a:t> </a:t>
            </a:r>
            <a:r>
              <a:rPr sz="2400" spc="-7" dirty="0">
                <a:latin typeface="Segoe UI Light"/>
                <a:cs typeface="Segoe UI Light"/>
              </a:rPr>
              <a:t>versions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5661153"/>
            <a:ext cx="861568" cy="989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14588" y="516216"/>
            <a:ext cx="970195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Remoted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iOS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Simulator (for</a:t>
            </a:r>
            <a:r>
              <a:rPr sz="4800" spc="-93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Windows)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45455" y="2324607"/>
            <a:ext cx="7146543" cy="4498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714587" y="1647612"/>
            <a:ext cx="10624820" cy="447596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The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Remoted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iOS Simulator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for Windows makes testing and debugging 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iOS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apps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is entirely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possible within Visual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Studio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Enterprise on</a:t>
            </a:r>
            <a:r>
              <a:rPr sz="2667" spc="87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Windows</a:t>
            </a:r>
          </a:p>
          <a:p>
            <a:pPr>
              <a:spcBef>
                <a:spcPts val="20"/>
              </a:spcBef>
              <a:buClr>
                <a:srgbClr val="0A111E"/>
              </a:buClr>
              <a:buFont typeface="Wingdings"/>
              <a:buChar char=""/>
            </a:pPr>
            <a:endParaRPr sz="4667" dirty="0">
              <a:solidFill>
                <a:srgbClr val="505050"/>
              </a:solidFill>
              <a:latin typeface="Times New Roman"/>
              <a:cs typeface="Times New Roman"/>
            </a:endParaRPr>
          </a:p>
          <a:p>
            <a:pPr marL="921997" lvl="1" indent="-458035">
              <a:buFont typeface="Wingdings"/>
              <a:buChar char=""/>
              <a:tabLst>
                <a:tab pos="921997" algn="l"/>
                <a:tab pos="922844" algn="l"/>
              </a:tabLst>
            </a:pPr>
            <a:r>
              <a:rPr sz="2667" spc="13" dirty="0">
                <a:solidFill>
                  <a:srgbClr val="505050"/>
                </a:solidFill>
                <a:latin typeface="Segoe UI Light"/>
                <a:cs typeface="Segoe UI Light"/>
              </a:rPr>
              <a:t>Supports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rotation, screenshots,</a:t>
            </a:r>
            <a:r>
              <a:rPr sz="2667" spc="1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and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921997"/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location changes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>
              <a:spcBef>
                <a:spcPts val="60"/>
              </a:spcBef>
            </a:pPr>
            <a:endParaRPr sz="2733" dirty="0">
              <a:solidFill>
                <a:srgbClr val="505050"/>
              </a:solidFill>
              <a:latin typeface="Times New Roman"/>
              <a:cs typeface="Times New Roman"/>
            </a:endParaRPr>
          </a:p>
          <a:p>
            <a:pPr marL="921997" marR="4813180" lvl="1" indent="-457189">
              <a:buFont typeface="Wingdings"/>
              <a:buChar char=""/>
              <a:tabLst>
                <a:tab pos="921997" algn="l"/>
                <a:tab pos="922844" algn="l"/>
              </a:tabLst>
            </a:pP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Multi-touch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and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pressure-sensitive  interaction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lvl="1">
              <a:spcBef>
                <a:spcPts val="60"/>
              </a:spcBef>
              <a:buFont typeface="Wingdings"/>
              <a:buChar char=""/>
            </a:pPr>
            <a:endParaRPr sz="2733" dirty="0">
              <a:solidFill>
                <a:srgbClr val="505050"/>
              </a:solidFill>
              <a:latin typeface="Times New Roman"/>
              <a:cs typeface="Times New Roman"/>
            </a:endParaRPr>
          </a:p>
          <a:p>
            <a:pPr marL="921997" lvl="1" indent="-458035">
              <a:buFont typeface="Wingdings"/>
              <a:buChar char=""/>
              <a:tabLst>
                <a:tab pos="921997" algn="l"/>
                <a:tab pos="922844" algn="l"/>
              </a:tabLst>
            </a:pP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Performant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14587" y="1647612"/>
            <a:ext cx="7308427" cy="124925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Google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provides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the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standard Android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emulator  and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includes it with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the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Android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SDK and often 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include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Google apps </a:t>
            </a:r>
            <a:r>
              <a:rPr sz="2667" spc="13" dirty="0">
                <a:solidFill>
                  <a:srgbClr val="505050"/>
                </a:solidFill>
                <a:latin typeface="Segoe UI Light"/>
                <a:cs typeface="Segoe UI Light"/>
              </a:rPr>
              <a:t>support</a:t>
            </a:r>
            <a:r>
              <a:rPr sz="2667" spc="7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automatically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574548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Running </a:t>
            </a:r>
            <a:r>
              <a:rPr sz="4800" spc="-2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Android</a:t>
            </a:r>
            <a:r>
              <a:rPr sz="4800" spc="-14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apps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89265" y="844553"/>
            <a:ext cx="3059627" cy="5189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0" y="5957823"/>
            <a:ext cx="12192000" cy="861907"/>
          </a:xfrm>
          <a:custGeom>
            <a:avLst/>
            <a:gdLst/>
            <a:ahLst/>
            <a:cxnLst/>
            <a:rect l="l" t="t" r="r" b="b"/>
            <a:pathLst>
              <a:path w="9144000" h="646429">
                <a:moveTo>
                  <a:pt x="0" y="646176"/>
                </a:moveTo>
                <a:lnTo>
                  <a:pt x="9144000" y="646176"/>
                </a:lnTo>
                <a:lnTo>
                  <a:pt x="9144000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solidFill>
            <a:srgbClr val="ECEEE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714587" y="5994535"/>
            <a:ext cx="1038436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Segoe UI Light"/>
                <a:cs typeface="Segoe UI Light"/>
              </a:rPr>
              <a:t>Improved </a:t>
            </a:r>
            <a:r>
              <a:rPr sz="2400" spc="-7" dirty="0">
                <a:latin typeface="Segoe UI Light"/>
                <a:cs typeface="Segoe UI Light"/>
              </a:rPr>
              <a:t>emulator engine and configuration </a:t>
            </a:r>
            <a:r>
              <a:rPr sz="2400" spc="7" dirty="0">
                <a:latin typeface="Segoe UI Light"/>
                <a:cs typeface="Segoe UI Light"/>
              </a:rPr>
              <a:t>support </a:t>
            </a:r>
            <a:r>
              <a:rPr sz="2400" spc="-7" dirty="0">
                <a:latin typeface="Segoe UI Light"/>
                <a:cs typeface="Segoe UI Light"/>
              </a:rPr>
              <a:t>is available if you install</a:t>
            </a:r>
            <a:r>
              <a:rPr sz="2400" spc="193" dirty="0">
                <a:latin typeface="Segoe UI Light"/>
                <a:cs typeface="Segoe UI Light"/>
              </a:rPr>
              <a:t> </a:t>
            </a:r>
            <a:r>
              <a:rPr sz="2400" dirty="0">
                <a:latin typeface="Segoe UI Light"/>
                <a:cs typeface="Segoe UI Light"/>
              </a:rPr>
              <a:t>the</a:t>
            </a:r>
            <a:endParaRPr sz="2400">
              <a:latin typeface="Segoe UI Light"/>
              <a:cs typeface="Segoe UI Light"/>
            </a:endParaRPr>
          </a:p>
          <a:p>
            <a:pPr marL="16933">
              <a:spcBef>
                <a:spcPts val="7"/>
              </a:spcBef>
            </a:pPr>
            <a:r>
              <a:rPr sz="2400" dirty="0">
                <a:latin typeface="Segoe UI Light"/>
                <a:cs typeface="Segoe UI Light"/>
              </a:rPr>
              <a:t>Android </a:t>
            </a:r>
            <a:r>
              <a:rPr sz="2400" spc="7" dirty="0">
                <a:latin typeface="Segoe UI Light"/>
                <a:cs typeface="Segoe UI Light"/>
              </a:rPr>
              <a:t>Studio </a:t>
            </a:r>
            <a:r>
              <a:rPr sz="2400" spc="-7" dirty="0">
                <a:latin typeface="Segoe UI Light"/>
                <a:cs typeface="Segoe UI Light"/>
              </a:rPr>
              <a:t>IDE </a:t>
            </a:r>
            <a:r>
              <a:rPr sz="2400" spc="-20" dirty="0">
                <a:latin typeface="Segoe UI Light"/>
                <a:cs typeface="Segoe UI Light"/>
              </a:rPr>
              <a:t>from</a:t>
            </a:r>
            <a:r>
              <a:rPr sz="2400" spc="-87" dirty="0">
                <a:latin typeface="Segoe UI Light"/>
                <a:cs typeface="Segoe UI Light"/>
              </a:rPr>
              <a:t> </a:t>
            </a:r>
            <a:r>
              <a:rPr sz="2400" spc="-7" dirty="0">
                <a:latin typeface="Segoe UI Light"/>
                <a:cs typeface="Segoe UI Light"/>
              </a:rPr>
              <a:t>Google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5661153"/>
            <a:ext cx="861568" cy="989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14587" y="1647613"/>
            <a:ext cx="10036387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Google </a:t>
            </a:r>
            <a:r>
              <a:rPr sz="2667" spc="13" dirty="0">
                <a:solidFill>
                  <a:srgbClr val="505050"/>
                </a:solidFill>
                <a:latin typeface="Segoe UI Light"/>
                <a:cs typeface="Segoe UI Light"/>
              </a:rPr>
              <a:t>supports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the widest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variety </a:t>
            </a:r>
            <a:r>
              <a:rPr sz="2667" spc="-27" dirty="0">
                <a:solidFill>
                  <a:srgbClr val="505050"/>
                </a:solidFill>
                <a:latin typeface="Segoe UI Light"/>
                <a:cs typeface="Segoe UI Light"/>
              </a:rPr>
              <a:t>of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Android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devices and</a:t>
            </a:r>
            <a:r>
              <a:rPr sz="2667" spc="3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versions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797052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Installing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Google</a:t>
            </a:r>
            <a:r>
              <a:rPr sz="4800" spc="-6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emulators</a:t>
            </a:r>
          </a:p>
        </p:txBody>
      </p:sp>
      <p:sp>
        <p:nvSpPr>
          <p:cNvPr id="10" name="object 10"/>
          <p:cNvSpPr/>
          <p:nvPr/>
        </p:nvSpPr>
        <p:spPr>
          <a:xfrm>
            <a:off x="3119119" y="2281935"/>
            <a:ext cx="5953760" cy="4364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714588" y="3269997"/>
            <a:ext cx="1751753" cy="11250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Includes </a:t>
            </a:r>
            <a:r>
              <a:rPr sz="2400" spc="40" dirty="0">
                <a:solidFill>
                  <a:srgbClr val="505050"/>
                </a:solidFill>
                <a:latin typeface="Segoe UI Light"/>
                <a:cs typeface="Segoe UI Light"/>
              </a:rPr>
              <a:t>TV 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and</a:t>
            </a:r>
            <a:r>
              <a:rPr sz="2400" spc="-10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400" spc="-7" dirty="0">
                <a:solidFill>
                  <a:srgbClr val="505050"/>
                </a:solidFill>
                <a:latin typeface="Segoe UI Light"/>
                <a:cs typeface="Segoe UI Light"/>
              </a:rPr>
              <a:t>wearable  definitions</a:t>
            </a:r>
            <a:endParaRPr sz="2400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77593" y="3760047"/>
            <a:ext cx="688340" cy="179493"/>
          </a:xfrm>
          <a:custGeom>
            <a:avLst/>
            <a:gdLst/>
            <a:ahLst/>
            <a:cxnLst/>
            <a:rect l="l" t="t" r="r" b="b"/>
            <a:pathLst>
              <a:path w="516255" h="134619">
                <a:moveTo>
                  <a:pt x="458851" y="67182"/>
                </a:moveTo>
                <a:lnTo>
                  <a:pt x="386461" y="109346"/>
                </a:lnTo>
                <a:lnTo>
                  <a:pt x="384175" y="118237"/>
                </a:lnTo>
                <a:lnTo>
                  <a:pt x="388112" y="125094"/>
                </a:lnTo>
                <a:lnTo>
                  <a:pt x="392175" y="132079"/>
                </a:lnTo>
                <a:lnTo>
                  <a:pt x="401066" y="134365"/>
                </a:lnTo>
                <a:lnTo>
                  <a:pt x="491406" y="81660"/>
                </a:lnTo>
                <a:lnTo>
                  <a:pt x="487553" y="81660"/>
                </a:lnTo>
                <a:lnTo>
                  <a:pt x="487553" y="79628"/>
                </a:lnTo>
                <a:lnTo>
                  <a:pt x="480187" y="79628"/>
                </a:lnTo>
                <a:lnTo>
                  <a:pt x="458851" y="67182"/>
                </a:lnTo>
                <a:close/>
              </a:path>
              <a:path w="516255" h="134619">
                <a:moveTo>
                  <a:pt x="434031" y="52704"/>
                </a:moveTo>
                <a:lnTo>
                  <a:pt x="0" y="52704"/>
                </a:lnTo>
                <a:lnTo>
                  <a:pt x="0" y="81660"/>
                </a:lnTo>
                <a:lnTo>
                  <a:pt x="434031" y="81660"/>
                </a:lnTo>
                <a:lnTo>
                  <a:pt x="458851" y="67182"/>
                </a:lnTo>
                <a:lnTo>
                  <a:pt x="434031" y="52704"/>
                </a:lnTo>
                <a:close/>
              </a:path>
              <a:path w="516255" h="134619">
                <a:moveTo>
                  <a:pt x="491406" y="52704"/>
                </a:moveTo>
                <a:lnTo>
                  <a:pt x="487553" y="52704"/>
                </a:lnTo>
                <a:lnTo>
                  <a:pt x="487553" y="81660"/>
                </a:lnTo>
                <a:lnTo>
                  <a:pt x="491406" y="81660"/>
                </a:lnTo>
                <a:lnTo>
                  <a:pt x="516255" y="67182"/>
                </a:lnTo>
                <a:lnTo>
                  <a:pt x="491406" y="52704"/>
                </a:lnTo>
                <a:close/>
              </a:path>
              <a:path w="516255" h="134619">
                <a:moveTo>
                  <a:pt x="480187" y="54737"/>
                </a:moveTo>
                <a:lnTo>
                  <a:pt x="458851" y="67182"/>
                </a:lnTo>
                <a:lnTo>
                  <a:pt x="480187" y="79628"/>
                </a:lnTo>
                <a:lnTo>
                  <a:pt x="480187" y="54737"/>
                </a:lnTo>
                <a:close/>
              </a:path>
              <a:path w="516255" h="134619">
                <a:moveTo>
                  <a:pt x="487553" y="54737"/>
                </a:moveTo>
                <a:lnTo>
                  <a:pt x="480187" y="54737"/>
                </a:lnTo>
                <a:lnTo>
                  <a:pt x="480187" y="79628"/>
                </a:lnTo>
                <a:lnTo>
                  <a:pt x="487553" y="79628"/>
                </a:lnTo>
                <a:lnTo>
                  <a:pt x="487553" y="54737"/>
                </a:lnTo>
                <a:close/>
              </a:path>
              <a:path w="516255" h="134619">
                <a:moveTo>
                  <a:pt x="401066" y="0"/>
                </a:moveTo>
                <a:lnTo>
                  <a:pt x="392175" y="2285"/>
                </a:lnTo>
                <a:lnTo>
                  <a:pt x="388112" y="9270"/>
                </a:lnTo>
                <a:lnTo>
                  <a:pt x="384175" y="16128"/>
                </a:lnTo>
                <a:lnTo>
                  <a:pt x="386461" y="25018"/>
                </a:lnTo>
                <a:lnTo>
                  <a:pt x="458851" y="67182"/>
                </a:lnTo>
                <a:lnTo>
                  <a:pt x="480187" y="54737"/>
                </a:lnTo>
                <a:lnTo>
                  <a:pt x="487553" y="54737"/>
                </a:lnTo>
                <a:lnTo>
                  <a:pt x="487553" y="52704"/>
                </a:lnTo>
                <a:lnTo>
                  <a:pt x="491406" y="52704"/>
                </a:lnTo>
                <a:lnTo>
                  <a:pt x="401066" y="0"/>
                </a:lnTo>
                <a:close/>
              </a:path>
            </a:pathLst>
          </a:custGeom>
          <a:solidFill>
            <a:srgbClr val="A239A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14587" y="1647613"/>
            <a:ext cx="10182012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Android Studio provides access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to a much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nicer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configuration</a:t>
            </a:r>
            <a:r>
              <a:rPr sz="2667" spc="67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dialog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834982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2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Creating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 </a:t>
            </a:r>
            <a:r>
              <a:rPr sz="4800" spc="-13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Google</a:t>
            </a:r>
            <a:r>
              <a:rPr sz="4800" spc="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emulator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32911" y="2328672"/>
            <a:ext cx="5726176" cy="4192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3230880" y="2326639"/>
            <a:ext cx="5730240" cy="4196080"/>
          </a:xfrm>
          <a:custGeom>
            <a:avLst/>
            <a:gdLst/>
            <a:ahLst/>
            <a:cxnLst/>
            <a:rect l="l" t="t" r="r" b="b"/>
            <a:pathLst>
              <a:path w="4297680" h="3147060">
                <a:moveTo>
                  <a:pt x="0" y="3147060"/>
                </a:moveTo>
                <a:lnTo>
                  <a:pt x="4297680" y="3147060"/>
                </a:lnTo>
                <a:lnTo>
                  <a:pt x="4297680" y="0"/>
                </a:lnTo>
                <a:lnTo>
                  <a:pt x="0" y="0"/>
                </a:lnTo>
                <a:lnTo>
                  <a:pt x="0" y="3147060"/>
                </a:lnTo>
                <a:close/>
              </a:path>
            </a:pathLst>
          </a:custGeom>
          <a:ln w="3175">
            <a:solidFill>
              <a:srgbClr val="A4ADAD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14588" y="1647613"/>
            <a:ext cx="10960945" cy="124925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Some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Android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emulators do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not </a:t>
            </a:r>
            <a:r>
              <a:rPr sz="2667" spc="13" dirty="0">
                <a:solidFill>
                  <a:srgbClr val="505050"/>
                </a:solidFill>
                <a:latin typeface="Segoe UI Light"/>
                <a:cs typeface="Segoe UI Light"/>
              </a:rPr>
              <a:t>support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the </a:t>
            </a:r>
            <a:r>
              <a:rPr sz="2667" spc="-33" dirty="0">
                <a:solidFill>
                  <a:srgbClr val="505050"/>
                </a:solidFill>
                <a:latin typeface="Segoe UI Light"/>
                <a:cs typeface="Segoe UI Light"/>
              </a:rPr>
              <a:t>"Fast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Deployment"  optimization which updates the </a:t>
            </a:r>
            <a:r>
              <a:rPr sz="2667" spc="7" dirty="0">
                <a:solidFill>
                  <a:srgbClr val="505050"/>
                </a:solidFill>
                <a:latin typeface="Segoe UI Light"/>
                <a:cs typeface="Segoe UI Light"/>
              </a:rPr>
              <a:t>app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in-place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on the device,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if your 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application will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not install, </a:t>
            </a:r>
            <a:r>
              <a:rPr sz="2667" spc="53" dirty="0">
                <a:solidFill>
                  <a:srgbClr val="505050"/>
                </a:solidFill>
                <a:latin typeface="Segoe UI Light"/>
                <a:cs typeface="Segoe UI Light"/>
              </a:rPr>
              <a:t>try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turning this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feature </a:t>
            </a:r>
            <a:r>
              <a:rPr sz="2667" spc="-20" dirty="0">
                <a:solidFill>
                  <a:srgbClr val="505050"/>
                </a:solidFill>
                <a:latin typeface="Segoe UI Light"/>
                <a:cs typeface="Segoe UI Light"/>
              </a:rPr>
              <a:t>off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in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the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project</a:t>
            </a:r>
            <a:r>
              <a:rPr sz="2667" spc="10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settings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927269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Running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apps on </a:t>
            </a:r>
            <a:r>
              <a:rPr sz="4800" spc="-2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Android</a:t>
            </a:r>
            <a:r>
              <a:rPr sz="4800" spc="-12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emulators</a:t>
            </a:r>
          </a:p>
        </p:txBody>
      </p:sp>
      <p:sp>
        <p:nvSpPr>
          <p:cNvPr id="10" name="object 10"/>
          <p:cNvSpPr/>
          <p:nvPr/>
        </p:nvSpPr>
        <p:spPr>
          <a:xfrm>
            <a:off x="542544" y="3336543"/>
            <a:ext cx="5504688" cy="2411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536448" y="3330447"/>
            <a:ext cx="5516880" cy="2424852"/>
          </a:xfrm>
          <a:custGeom>
            <a:avLst/>
            <a:gdLst/>
            <a:ahLst/>
            <a:cxnLst/>
            <a:rect l="l" t="t" r="r" b="b"/>
            <a:pathLst>
              <a:path w="4137660" h="1818639">
                <a:moveTo>
                  <a:pt x="0" y="1818132"/>
                </a:moveTo>
                <a:lnTo>
                  <a:pt x="4137660" y="1818132"/>
                </a:lnTo>
                <a:lnTo>
                  <a:pt x="4137660" y="0"/>
                </a:lnTo>
                <a:lnTo>
                  <a:pt x="0" y="0"/>
                </a:lnTo>
                <a:lnTo>
                  <a:pt x="0" y="1818132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998471" y="4782313"/>
            <a:ext cx="3137747" cy="359833"/>
          </a:xfrm>
          <a:custGeom>
            <a:avLst/>
            <a:gdLst/>
            <a:ahLst/>
            <a:cxnLst/>
            <a:rect l="l" t="t" r="r" b="b"/>
            <a:pathLst>
              <a:path w="2353310" h="269875">
                <a:moveTo>
                  <a:pt x="0" y="269747"/>
                </a:moveTo>
                <a:lnTo>
                  <a:pt x="2353056" y="269747"/>
                </a:lnTo>
                <a:lnTo>
                  <a:pt x="2353056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25908">
            <a:solidFill>
              <a:srgbClr val="A239A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6404863" y="3113023"/>
            <a:ext cx="5244592" cy="2859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6398769" y="3106927"/>
            <a:ext cx="5256953" cy="2871893"/>
          </a:xfrm>
          <a:custGeom>
            <a:avLst/>
            <a:gdLst/>
            <a:ahLst/>
            <a:cxnLst/>
            <a:rect l="l" t="t" r="r" b="b"/>
            <a:pathLst>
              <a:path w="3942715" h="2153920">
                <a:moveTo>
                  <a:pt x="0" y="2153412"/>
                </a:moveTo>
                <a:lnTo>
                  <a:pt x="3942587" y="2153412"/>
                </a:lnTo>
                <a:lnTo>
                  <a:pt x="3942587" y="0"/>
                </a:lnTo>
                <a:lnTo>
                  <a:pt x="0" y="0"/>
                </a:lnTo>
                <a:lnTo>
                  <a:pt x="0" y="2153412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8604504" y="4757929"/>
            <a:ext cx="2319019" cy="358140"/>
          </a:xfrm>
          <a:custGeom>
            <a:avLst/>
            <a:gdLst/>
            <a:ahLst/>
            <a:cxnLst/>
            <a:rect l="l" t="t" r="r" b="b"/>
            <a:pathLst>
              <a:path w="1739265" h="268604">
                <a:moveTo>
                  <a:pt x="0" y="268223"/>
                </a:moveTo>
                <a:lnTo>
                  <a:pt x="1738883" y="268223"/>
                </a:lnTo>
                <a:lnTo>
                  <a:pt x="1738883" y="0"/>
                </a:lnTo>
                <a:lnTo>
                  <a:pt x="0" y="0"/>
                </a:lnTo>
                <a:lnTo>
                  <a:pt x="0" y="268223"/>
                </a:lnTo>
                <a:close/>
              </a:path>
            </a:pathLst>
          </a:custGeom>
          <a:ln w="25907">
            <a:solidFill>
              <a:srgbClr val="A239A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14587" y="1647613"/>
            <a:ext cx="6096000" cy="124925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Visual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Studio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can deploy to local or 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remote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Windows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10 devices as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well as a  optional Windows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 simulators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781134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Running UWP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apps</a:t>
            </a:r>
            <a:r>
              <a:rPr sz="4800" spc="-14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(Windows)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5959855"/>
            <a:ext cx="12192000" cy="861907"/>
          </a:xfrm>
          <a:custGeom>
            <a:avLst/>
            <a:gdLst/>
            <a:ahLst/>
            <a:cxnLst/>
            <a:rect l="l" t="t" r="r" b="b"/>
            <a:pathLst>
              <a:path w="9144000" h="646429">
                <a:moveTo>
                  <a:pt x="0" y="646176"/>
                </a:moveTo>
                <a:lnTo>
                  <a:pt x="9144000" y="646176"/>
                </a:lnTo>
                <a:lnTo>
                  <a:pt x="9144000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solidFill>
            <a:srgbClr val="ECEEEE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714587" y="5996973"/>
            <a:ext cx="1100412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400" dirty="0">
                <a:latin typeface="Segoe UI Light"/>
                <a:cs typeface="Segoe UI Light"/>
              </a:rPr>
              <a:t>Be </a:t>
            </a:r>
            <a:r>
              <a:rPr sz="2400" spc="-13" dirty="0">
                <a:latin typeface="Segoe UI Light"/>
                <a:cs typeface="Segoe UI Light"/>
              </a:rPr>
              <a:t>aware </a:t>
            </a:r>
            <a:r>
              <a:rPr sz="2400" spc="-7" dirty="0">
                <a:latin typeface="Segoe UI Light"/>
                <a:cs typeface="Segoe UI Light"/>
              </a:rPr>
              <a:t>that simulators </a:t>
            </a:r>
            <a:r>
              <a:rPr sz="2400" spc="-13" dirty="0">
                <a:latin typeface="Segoe UI Light"/>
                <a:cs typeface="Segoe UI Light"/>
              </a:rPr>
              <a:t>require </a:t>
            </a:r>
            <a:r>
              <a:rPr sz="2400" dirty="0">
                <a:latin typeface="Segoe UI Light"/>
                <a:cs typeface="Segoe UI Light"/>
              </a:rPr>
              <a:t>Hyper-V </a:t>
            </a:r>
            <a:r>
              <a:rPr sz="2400" spc="-7" dirty="0">
                <a:latin typeface="Segoe UI Light"/>
                <a:cs typeface="Segoe UI Light"/>
              </a:rPr>
              <a:t>and </a:t>
            </a:r>
            <a:r>
              <a:rPr sz="2400" dirty="0">
                <a:latin typeface="Segoe UI Light"/>
                <a:cs typeface="Segoe UI Light"/>
              </a:rPr>
              <a:t>can interfere with virtualization </a:t>
            </a:r>
            <a:r>
              <a:rPr sz="2400" spc="-13" dirty="0">
                <a:latin typeface="Segoe UI Light"/>
                <a:cs typeface="Segoe UI Light"/>
              </a:rPr>
              <a:t>software  </a:t>
            </a:r>
            <a:r>
              <a:rPr sz="2400" spc="-7" dirty="0">
                <a:latin typeface="Segoe UI Light"/>
                <a:cs typeface="Segoe UI Light"/>
              </a:rPr>
              <a:t>like </a:t>
            </a:r>
            <a:r>
              <a:rPr sz="2400" spc="-13" dirty="0">
                <a:latin typeface="Segoe UI Light"/>
                <a:cs typeface="Segoe UI Light"/>
              </a:rPr>
              <a:t>VMware </a:t>
            </a:r>
            <a:r>
              <a:rPr sz="2400" spc="-7" dirty="0">
                <a:latin typeface="Segoe UI Light"/>
                <a:cs typeface="Segoe UI Light"/>
              </a:rPr>
              <a:t>and </a:t>
            </a:r>
            <a:r>
              <a:rPr sz="2400" spc="13" dirty="0">
                <a:latin typeface="Segoe UI Light"/>
                <a:cs typeface="Segoe UI Light"/>
              </a:rPr>
              <a:t>Virtual</a:t>
            </a:r>
            <a:r>
              <a:rPr sz="2400" spc="-27" dirty="0">
                <a:latin typeface="Segoe UI Light"/>
                <a:cs typeface="Segoe UI Light"/>
              </a:rPr>
              <a:t> </a:t>
            </a:r>
            <a:r>
              <a:rPr sz="2400" spc="-20" dirty="0">
                <a:latin typeface="Segoe UI Light"/>
                <a:cs typeface="Segoe UI Light"/>
              </a:rPr>
              <a:t>Box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5860287"/>
            <a:ext cx="861568" cy="989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095744" y="2173297"/>
            <a:ext cx="4602480" cy="3448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8024602" y="957304"/>
            <a:ext cx="2056669" cy="3884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714587" y="1647613"/>
            <a:ext cx="6703907" cy="312688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 algn="just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Can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use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physical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device to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run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and debug  your applications –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requires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some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one-time 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platform-specific</a:t>
            </a:r>
            <a:r>
              <a:rPr sz="2667" spc="-27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setup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>
              <a:spcBef>
                <a:spcPts val="33"/>
              </a:spcBef>
              <a:buClr>
                <a:srgbClr val="0A111E"/>
              </a:buClr>
              <a:buFont typeface="Wingdings"/>
              <a:buChar char=""/>
            </a:pPr>
            <a:endParaRPr sz="3200" dirty="0">
              <a:solidFill>
                <a:srgbClr val="505050"/>
              </a:solidFill>
              <a:latin typeface="Times New Roman"/>
              <a:cs typeface="Times New Roman"/>
            </a:endParaRPr>
          </a:p>
          <a:p>
            <a:pPr marL="1008355" lvl="1" indent="-382684">
              <a:buFont typeface="Wingdings"/>
              <a:buChar char=""/>
              <a:tabLst>
                <a:tab pos="1008355" algn="l"/>
                <a:tab pos="1009201" algn="l"/>
              </a:tabLst>
            </a:pP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iOS:</a:t>
            </a:r>
            <a:r>
              <a:rPr sz="2667" spc="7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u="sng" spc="-13" dirty="0">
                <a:solidFill>
                  <a:srgbClr val="505050"/>
                </a:solidFill>
                <a:uFill>
                  <a:solidFill>
                    <a:srgbClr val="2A84D2"/>
                  </a:solidFill>
                </a:uFill>
                <a:latin typeface="Segoe UI Light"/>
                <a:cs typeface="Segoe U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http://bit.ly/1R7YmH8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1008355" lvl="1" indent="-382684">
              <a:spcBef>
                <a:spcPts val="640"/>
              </a:spcBef>
              <a:buFont typeface="Wingdings"/>
              <a:buChar char=""/>
              <a:tabLst>
                <a:tab pos="1008355" algn="l"/>
                <a:tab pos="1009201" algn="l"/>
              </a:tabLst>
            </a:pP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Android:</a:t>
            </a:r>
            <a:r>
              <a:rPr sz="2667" spc="1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u="sng" dirty="0">
                <a:solidFill>
                  <a:srgbClr val="505050"/>
                </a:solidFill>
                <a:uFill>
                  <a:solidFill>
                    <a:srgbClr val="2A84D2"/>
                  </a:solidFill>
                </a:uFill>
                <a:latin typeface="Segoe UI Light"/>
                <a:cs typeface="Segoe UI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http://bit.ly/1PjDlFz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  <a:p>
            <a:pPr marL="1008355" lvl="1" indent="-382684">
              <a:spcBef>
                <a:spcPts val="640"/>
              </a:spcBef>
              <a:buFont typeface="Wingdings"/>
              <a:buChar char=""/>
              <a:tabLst>
                <a:tab pos="1008355" algn="l"/>
                <a:tab pos="1009201" algn="l"/>
              </a:tabLst>
            </a:pP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Windows: </a:t>
            </a:r>
            <a:r>
              <a:rPr sz="2667" u="sng" dirty="0">
                <a:solidFill>
                  <a:srgbClr val="505050"/>
                </a:solidFill>
                <a:uFill>
                  <a:solidFill>
                    <a:srgbClr val="2A84D2"/>
                  </a:solidFill>
                </a:uFill>
                <a:latin typeface="Segoe UI Light"/>
                <a:cs typeface="Segoe UI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http://bit.ly/2nsGf7i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4811605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Using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sz="4800" spc="-2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</a:t>
            </a:r>
            <a:r>
              <a:rPr sz="4800" spc="-113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device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69984" y="1519936"/>
            <a:ext cx="2493264" cy="4588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9568688" y="1840993"/>
            <a:ext cx="1845056" cy="32857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8296655" y="2275839"/>
            <a:ext cx="1786127" cy="37388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8416545" y="2771647"/>
            <a:ext cx="1589023" cy="28265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14587" y="1647613"/>
            <a:ext cx="10684933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Select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the device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(or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emulator) to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run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your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project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using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the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drop-down 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on the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Standard</a:t>
            </a:r>
            <a:r>
              <a:rPr sz="2667" spc="-3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spc="-60" dirty="0">
                <a:solidFill>
                  <a:srgbClr val="505050"/>
                </a:solidFill>
                <a:latin typeface="Segoe UI Light"/>
                <a:cs typeface="Segoe UI Light"/>
              </a:rPr>
              <a:t>Toolbar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774869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Selecting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device or</a:t>
            </a:r>
            <a:r>
              <a:rPr sz="4800" spc="-8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emulator</a:t>
            </a:r>
          </a:p>
        </p:txBody>
      </p:sp>
      <p:sp>
        <p:nvSpPr>
          <p:cNvPr id="10" name="object 10"/>
          <p:cNvSpPr/>
          <p:nvPr/>
        </p:nvSpPr>
        <p:spPr>
          <a:xfrm>
            <a:off x="4240784" y="2980943"/>
            <a:ext cx="3710432" cy="314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4234689" y="2974847"/>
            <a:ext cx="3722793" cy="3162300"/>
          </a:xfrm>
          <a:custGeom>
            <a:avLst/>
            <a:gdLst/>
            <a:ahLst/>
            <a:cxnLst/>
            <a:rect l="l" t="t" r="r" b="b"/>
            <a:pathLst>
              <a:path w="2792095" h="2371725">
                <a:moveTo>
                  <a:pt x="0" y="2371344"/>
                </a:moveTo>
                <a:lnTo>
                  <a:pt x="2791968" y="2371344"/>
                </a:lnTo>
                <a:lnTo>
                  <a:pt x="2791968" y="0"/>
                </a:lnTo>
                <a:lnTo>
                  <a:pt x="0" y="0"/>
                </a:lnTo>
                <a:lnTo>
                  <a:pt x="0" y="2371344"/>
                </a:lnTo>
                <a:close/>
              </a:path>
            </a:pathLst>
          </a:custGeom>
          <a:ln w="9144">
            <a:solidFill>
              <a:srgbClr val="A4ADAD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1AF0D07-B9D9-4A8A-BEA3-692C134F945C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It’s a mobile first, cloud-first world</a:t>
            </a: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27FB9D6D-72BF-4005-9955-789C5C410F80}"/>
              </a:ext>
            </a:extLst>
          </p:cNvPr>
          <p:cNvSpPr/>
          <p:nvPr/>
        </p:nvSpPr>
        <p:spPr>
          <a:xfrm>
            <a:off x="0" y="1082232"/>
            <a:ext cx="12192000" cy="5775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7C42CB-2B45-4C4A-A840-9A6A4B73DDDC}"/>
              </a:ext>
            </a:extLst>
          </p:cNvPr>
          <p:cNvSpPr/>
          <p:nvPr/>
        </p:nvSpPr>
        <p:spPr>
          <a:xfrm flipH="1">
            <a:off x="6995604" y="5364570"/>
            <a:ext cx="4696287" cy="914399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 use devices in all aspects of our lives</a:t>
            </a:r>
          </a:p>
        </p:txBody>
      </p:sp>
    </p:spTree>
    <p:extLst>
      <p:ext uri="{BB962C8B-B14F-4D97-AF65-F5344CB8AC3E}">
        <p14:creationId xmlns:p14="http://schemas.microsoft.com/office/powerpoint/2010/main" val="1622119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5F4A7F4-72A5-4AD0-8C36-D9EEF5FC626F}"/>
              </a:ext>
            </a:extLst>
          </p:cNvPr>
          <p:cNvSpPr txBox="1"/>
          <p:nvPr/>
        </p:nvSpPr>
        <p:spPr>
          <a:xfrm>
            <a:off x="1771792" y="4411467"/>
            <a:ext cx="4904216" cy="9617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48" tIns="19048" rIns="19048" bIns="19048" numCol="1" spcCol="14288" rtlCol="0" anchor="ctr">
            <a:spAutoFit/>
          </a:bodyPr>
          <a:lstStyle/>
          <a:p>
            <a:r>
              <a:rPr lang="en-US" sz="200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 Teong</a:t>
            </a:r>
          </a:p>
          <a:p>
            <a:r>
              <a:rPr lang="en-US" sz="200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Cheah</a:t>
            </a:r>
          </a:p>
          <a:p>
            <a:r>
              <a:rPr lang="en-US" sz="20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MVP in Developer Technologies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78FAB5-30C1-48FD-9745-17FE270C7BBB}"/>
              </a:ext>
            </a:extLst>
          </p:cNvPr>
          <p:cNvCxnSpPr/>
          <p:nvPr/>
        </p:nvCxnSpPr>
        <p:spPr>
          <a:xfrm flipV="1">
            <a:off x="1811963" y="5701988"/>
            <a:ext cx="9553808" cy="4761"/>
          </a:xfrm>
          <a:prstGeom prst="line">
            <a:avLst/>
          </a:prstGeom>
          <a:ln>
            <a:solidFill>
              <a:srgbClr val="16ACEE"/>
            </a:solidFill>
            <a:headEnd type="none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D1CAB7-F845-4852-A435-4B11DB7704C7}"/>
              </a:ext>
            </a:extLst>
          </p:cNvPr>
          <p:cNvSpPr txBox="1"/>
          <p:nvPr/>
        </p:nvSpPr>
        <p:spPr>
          <a:xfrm>
            <a:off x="8978509" y="5935320"/>
            <a:ext cx="2488847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dirty="0" err="1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walkercet</a:t>
            </a:r>
            <a:endParaRPr lang="en-US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BC1B69A2-EA76-4E13-84AB-350B687ADF8F}"/>
              </a:ext>
            </a:extLst>
          </p:cNvPr>
          <p:cNvSpPr txBox="1">
            <a:spLocks/>
          </p:cNvSpPr>
          <p:nvPr/>
        </p:nvSpPr>
        <p:spPr bwMode="invGray">
          <a:xfrm>
            <a:off x="882" y="1719515"/>
            <a:ext cx="12434711" cy="838081"/>
          </a:xfrm>
          <a:prstGeom prst="rect">
            <a:avLst/>
          </a:prstGeom>
        </p:spPr>
        <p:txBody>
          <a:bodyPr vert="horz" wrap="square" lIns="182854" tIns="146283" rIns="182854" bIns="146283" rtlCol="0" anchor="t">
            <a:noAutofit/>
          </a:bodyPr>
          <a:lstStyle>
            <a:lvl1pPr mar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  <a:defRPr sz="6700" kern="1200" spc="-153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 algn="l" defTabSz="91416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082" indent="-228541" algn="l" defTabSz="9141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9586" indent="-282503" algn="l" defTabSz="91416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33199" indent="-293612" algn="l" defTabSz="91416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956" indent="-228541" algn="l" defTabSz="9141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38" indent="-228541" algn="l" defTabSz="9141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22" indent="-228541" algn="l" defTabSz="9141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04" indent="-228541" algn="l" defTabSz="91416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60000"/>
              </a:lnSpc>
              <a:buClr>
                <a:srgbClr val="FFFFFF"/>
              </a:buClr>
              <a:buSzPct val="90000"/>
            </a:pPr>
            <a:r>
              <a:rPr lang="en-US" sz="7798" spc="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8289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1AF0D07-B9D9-4A8A-BEA3-692C134F945C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It’s a mobile first, cloud-first world</a:t>
            </a: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F2596163-ECC7-4275-85C3-7EEEC574CEC9}"/>
              </a:ext>
            </a:extLst>
          </p:cNvPr>
          <p:cNvSpPr/>
          <p:nvPr/>
        </p:nvSpPr>
        <p:spPr>
          <a:xfrm>
            <a:off x="0" y="1110995"/>
            <a:ext cx="12192000" cy="5747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28A13D-2C86-4DFA-907C-93853AEB28C3}"/>
              </a:ext>
            </a:extLst>
          </p:cNvPr>
          <p:cNvSpPr/>
          <p:nvPr/>
        </p:nvSpPr>
        <p:spPr>
          <a:xfrm flipH="1">
            <a:off x="6995604" y="5364570"/>
            <a:ext cx="4696287" cy="914399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 expect our data to be available on every device we use</a:t>
            </a:r>
          </a:p>
        </p:txBody>
      </p:sp>
    </p:spTree>
    <p:extLst>
      <p:ext uri="{BB962C8B-B14F-4D97-AF65-F5344CB8AC3E}">
        <p14:creationId xmlns:p14="http://schemas.microsoft.com/office/powerpoint/2010/main" val="1123486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8489695" y="6545071"/>
            <a:ext cx="3702303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917787" y="1850813"/>
            <a:ext cx="8437880" cy="4283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indent="-458035">
              <a:spcBef>
                <a:spcPts val="140"/>
              </a:spcBef>
              <a:buFont typeface="Wingdings"/>
              <a:buChar char=""/>
              <a:tabLst>
                <a:tab pos="474968" algn="l"/>
              </a:tabLst>
            </a:pP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Users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prefer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apps over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browsers on their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mobile</a:t>
            </a:r>
            <a:r>
              <a:rPr sz="2667" spc="13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devices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4681220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Mobile </a:t>
            </a:r>
            <a:r>
              <a:rPr sz="4800" spc="-13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</a:t>
            </a:r>
            <a:r>
              <a:rPr sz="4800" spc="-93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2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trends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97884" y="6268448"/>
            <a:ext cx="267716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Segoe UI Light"/>
                <a:cs typeface="Segoe UI Light"/>
              </a:rPr>
              <a:t>Mobile </a:t>
            </a:r>
            <a:r>
              <a:rPr sz="2400" spc="-33" dirty="0">
                <a:latin typeface="Segoe UI Light"/>
                <a:cs typeface="Segoe UI Light"/>
              </a:rPr>
              <a:t>Web</a:t>
            </a:r>
            <a:r>
              <a:rPr sz="2400" spc="-80" dirty="0">
                <a:latin typeface="Segoe UI Light"/>
                <a:cs typeface="Segoe UI Light"/>
              </a:rPr>
              <a:t> </a:t>
            </a:r>
            <a:r>
              <a:rPr sz="2400" spc="-13" dirty="0">
                <a:latin typeface="Segoe UI Light"/>
                <a:cs typeface="Segoe UI Light"/>
              </a:rPr>
              <a:t>Browser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97503" y="6268720"/>
            <a:ext cx="425027" cy="423333"/>
          </a:xfrm>
          <a:custGeom>
            <a:avLst/>
            <a:gdLst/>
            <a:ahLst/>
            <a:cxnLst/>
            <a:rect l="l" t="t" r="r" b="b"/>
            <a:pathLst>
              <a:path w="318769" h="317500">
                <a:moveTo>
                  <a:pt x="159258" y="0"/>
                </a:moveTo>
                <a:lnTo>
                  <a:pt x="108898" y="8079"/>
                </a:lnTo>
                <a:lnTo>
                  <a:pt x="65178" y="30578"/>
                </a:lnTo>
                <a:lnTo>
                  <a:pt x="30711" y="64887"/>
                </a:lnTo>
                <a:lnTo>
                  <a:pt x="8113" y="108396"/>
                </a:lnTo>
                <a:lnTo>
                  <a:pt x="0" y="158496"/>
                </a:lnTo>
                <a:lnTo>
                  <a:pt x="8113" y="208590"/>
                </a:lnTo>
                <a:lnTo>
                  <a:pt x="30711" y="252098"/>
                </a:lnTo>
                <a:lnTo>
                  <a:pt x="65178" y="286409"/>
                </a:lnTo>
                <a:lnTo>
                  <a:pt x="108898" y="308911"/>
                </a:lnTo>
                <a:lnTo>
                  <a:pt x="159258" y="316992"/>
                </a:lnTo>
                <a:lnTo>
                  <a:pt x="209617" y="308911"/>
                </a:lnTo>
                <a:lnTo>
                  <a:pt x="253337" y="286409"/>
                </a:lnTo>
                <a:lnTo>
                  <a:pt x="287804" y="252098"/>
                </a:lnTo>
                <a:lnTo>
                  <a:pt x="310402" y="208590"/>
                </a:lnTo>
                <a:lnTo>
                  <a:pt x="318516" y="158496"/>
                </a:lnTo>
                <a:lnTo>
                  <a:pt x="310402" y="108396"/>
                </a:lnTo>
                <a:lnTo>
                  <a:pt x="287804" y="64887"/>
                </a:lnTo>
                <a:lnTo>
                  <a:pt x="253337" y="30578"/>
                </a:lnTo>
                <a:lnTo>
                  <a:pt x="209617" y="8079"/>
                </a:lnTo>
                <a:lnTo>
                  <a:pt x="159258" y="0"/>
                </a:lnTo>
                <a:close/>
              </a:path>
            </a:pathLst>
          </a:custGeom>
          <a:solidFill>
            <a:srgbClr val="2FA2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7392923" y="6272105"/>
            <a:ext cx="6858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Segoe UI Light"/>
                <a:cs typeface="Segoe UI Light"/>
              </a:rPr>
              <a:t>Apps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92544" y="6268720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495" y="0"/>
                </a:moveTo>
                <a:lnTo>
                  <a:pt x="108411" y="8079"/>
                </a:lnTo>
                <a:lnTo>
                  <a:pt x="64904" y="30578"/>
                </a:lnTo>
                <a:lnTo>
                  <a:pt x="30589" y="64887"/>
                </a:lnTo>
                <a:lnTo>
                  <a:pt x="8083" y="108396"/>
                </a:lnTo>
                <a:lnTo>
                  <a:pt x="0" y="158496"/>
                </a:lnTo>
                <a:lnTo>
                  <a:pt x="8083" y="208590"/>
                </a:lnTo>
                <a:lnTo>
                  <a:pt x="30589" y="252098"/>
                </a:lnTo>
                <a:lnTo>
                  <a:pt x="64904" y="286409"/>
                </a:lnTo>
                <a:lnTo>
                  <a:pt x="108411" y="308911"/>
                </a:lnTo>
                <a:lnTo>
                  <a:pt x="158495" y="316992"/>
                </a:lnTo>
                <a:lnTo>
                  <a:pt x="208580" y="308911"/>
                </a:lnTo>
                <a:lnTo>
                  <a:pt x="252087" y="286409"/>
                </a:lnTo>
                <a:lnTo>
                  <a:pt x="286402" y="252098"/>
                </a:lnTo>
                <a:lnTo>
                  <a:pt x="308908" y="208590"/>
                </a:lnTo>
                <a:lnTo>
                  <a:pt x="316991" y="158496"/>
                </a:lnTo>
                <a:lnTo>
                  <a:pt x="308908" y="108396"/>
                </a:lnTo>
                <a:lnTo>
                  <a:pt x="286402" y="64887"/>
                </a:lnTo>
                <a:lnTo>
                  <a:pt x="252087" y="30578"/>
                </a:lnTo>
                <a:lnTo>
                  <a:pt x="208580" y="8079"/>
                </a:lnTo>
                <a:lnTo>
                  <a:pt x="158495" y="0"/>
                </a:lnTo>
                <a:close/>
              </a:path>
            </a:pathLst>
          </a:custGeom>
          <a:solidFill>
            <a:srgbClr val="391E88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609600" y="2899664"/>
            <a:ext cx="2978912" cy="2976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4592320" y="2899664"/>
            <a:ext cx="2991104" cy="2976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8489695" y="2899664"/>
            <a:ext cx="2989072" cy="2976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765807" y="3191754"/>
          <a:ext cx="8553873" cy="13856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0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216"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900" b="0" spc="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85%</a:t>
                      </a:r>
                      <a:endParaRPr sz="1900">
                        <a:latin typeface="Segoe UI Light"/>
                        <a:cs typeface="Segoe UI Light"/>
                      </a:endParaRPr>
                    </a:p>
                  </a:txBody>
                  <a:tcPr marL="0" marR="0" marT="19472" marB="0"/>
                </a:tc>
                <a:tc>
                  <a:txBody>
                    <a:bodyPr/>
                    <a:lstStyle/>
                    <a:p>
                      <a:pPr marR="1268730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900" b="0" spc="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90</a:t>
                      </a:r>
                      <a:r>
                        <a:rPr sz="1900" b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%</a:t>
                      </a:r>
                      <a:endParaRPr sz="1900">
                        <a:latin typeface="Segoe UI Light"/>
                        <a:cs typeface="Segoe UI Light"/>
                      </a:endParaRPr>
                    </a:p>
                  </a:txBody>
                  <a:tcPr marL="0" marR="0" marT="19472" marB="0"/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900" b="0" spc="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92</a:t>
                      </a:r>
                      <a:r>
                        <a:rPr sz="1900" b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%</a:t>
                      </a:r>
                      <a:endParaRPr sz="1900">
                        <a:latin typeface="Segoe UI Light"/>
                        <a:cs typeface="Segoe UI Light"/>
                      </a:endParaRPr>
                    </a:p>
                  </a:txBody>
                  <a:tcPr marL="0" marR="0" marT="19472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405">
                <a:tc>
                  <a:txBody>
                    <a:bodyPr/>
                    <a:lstStyle/>
                    <a:p>
                      <a:pPr marL="31750">
                        <a:lnSpc>
                          <a:spcPts val="2150"/>
                        </a:lnSpc>
                        <a:spcBef>
                          <a:spcPts val="2100"/>
                        </a:spcBef>
                      </a:pPr>
                      <a:r>
                        <a:rPr sz="2400" b="0" spc="-10" dirty="0">
                          <a:latin typeface="Segoe UI Light"/>
                          <a:cs typeface="Segoe UI Light"/>
                        </a:rPr>
                        <a:t>2014</a:t>
                      </a:r>
                      <a:endParaRPr sz="2400">
                        <a:latin typeface="Segoe UI Light"/>
                        <a:cs typeface="Segoe UI Light"/>
                      </a:endParaRPr>
                    </a:p>
                  </a:txBody>
                  <a:tcPr marL="0" marR="0" marT="355600" marB="0"/>
                </a:tc>
                <a:tc>
                  <a:txBody>
                    <a:bodyPr/>
                    <a:lstStyle/>
                    <a:p>
                      <a:pPr marR="1236980" algn="r">
                        <a:lnSpc>
                          <a:spcPts val="2150"/>
                        </a:lnSpc>
                        <a:spcBef>
                          <a:spcPts val="2100"/>
                        </a:spcBef>
                      </a:pPr>
                      <a:r>
                        <a:rPr sz="2400" b="0" spc="-5" dirty="0">
                          <a:latin typeface="Segoe UI Light"/>
                          <a:cs typeface="Segoe UI Light"/>
                        </a:rPr>
                        <a:t>2</a:t>
                      </a:r>
                      <a:r>
                        <a:rPr sz="2400" b="0" spc="-10" dirty="0">
                          <a:latin typeface="Segoe UI Light"/>
                          <a:cs typeface="Segoe UI Light"/>
                        </a:rPr>
                        <a:t>0</a:t>
                      </a:r>
                      <a:r>
                        <a:rPr sz="2400" b="0" spc="-5" dirty="0">
                          <a:latin typeface="Segoe UI Light"/>
                          <a:cs typeface="Segoe UI Light"/>
                        </a:rPr>
                        <a:t>15</a:t>
                      </a:r>
                      <a:endParaRPr sz="2400">
                        <a:latin typeface="Segoe UI Light"/>
                        <a:cs typeface="Segoe UI Light"/>
                      </a:endParaRPr>
                    </a:p>
                  </a:txBody>
                  <a:tcPr marL="0" marR="0" marT="35560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50"/>
                        </a:lnSpc>
                        <a:spcBef>
                          <a:spcPts val="2100"/>
                        </a:spcBef>
                      </a:pPr>
                      <a:r>
                        <a:rPr sz="2400" b="0" spc="-5" dirty="0">
                          <a:latin typeface="Segoe UI Light"/>
                          <a:cs typeface="Segoe UI Light"/>
                        </a:rPr>
                        <a:t>2</a:t>
                      </a:r>
                      <a:r>
                        <a:rPr sz="2400" b="0" spc="-10" dirty="0">
                          <a:latin typeface="Segoe UI Light"/>
                          <a:cs typeface="Segoe UI Light"/>
                        </a:rPr>
                        <a:t>0</a:t>
                      </a:r>
                      <a:r>
                        <a:rPr sz="2400" b="0" spc="-5" dirty="0">
                          <a:latin typeface="Segoe UI Light"/>
                          <a:cs typeface="Segoe UI Light"/>
                        </a:rPr>
                        <a:t>16</a:t>
                      </a:r>
                      <a:endParaRPr sz="2400">
                        <a:latin typeface="Segoe UI Light"/>
                        <a:cs typeface="Segoe UI Light"/>
                      </a:endParaRPr>
                    </a:p>
                  </a:txBody>
                  <a:tcPr marL="0" marR="0" marT="3556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8548047" y="3118273"/>
            <a:ext cx="3320356" cy="3333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714588" y="1647612"/>
            <a:ext cx="10997353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spc="-47" dirty="0">
                <a:solidFill>
                  <a:srgbClr val="505050"/>
                </a:solidFill>
                <a:latin typeface="Segoe UI Light"/>
                <a:cs typeface="Segoe UI Light"/>
              </a:rPr>
              <a:t>Traditionally,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apps have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separate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code bases written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in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their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native 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language, </a:t>
            </a:r>
            <a:r>
              <a:rPr sz="2667" spc="-20" dirty="0">
                <a:solidFill>
                  <a:srgbClr val="505050"/>
                </a:solidFill>
                <a:latin typeface="Segoe UI Light"/>
                <a:cs typeface="Segoe UI Light"/>
              </a:rPr>
              <a:t>are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built using native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tools, and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utilize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platform-specific</a:t>
            </a:r>
            <a:r>
              <a:rPr sz="2667" spc="87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features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14588" y="516216"/>
            <a:ext cx="8091593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6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Traditional </a:t>
            </a:r>
            <a:r>
              <a:rPr sz="4800" spc="-2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approach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[definition]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29020" y="3131819"/>
            <a:ext cx="3320520" cy="3333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831839" y="4299711"/>
            <a:ext cx="516128" cy="9834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943601" y="4639055"/>
            <a:ext cx="300735" cy="3007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387826" y="3124539"/>
            <a:ext cx="3320404" cy="33337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9095231" y="3655569"/>
            <a:ext cx="2265680" cy="22677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9975088" y="4261103"/>
            <a:ext cx="532384" cy="10139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10062463" y="4561839"/>
            <a:ext cx="351535" cy="4043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1343151" y="4114800"/>
            <a:ext cx="1378373" cy="1380067"/>
          </a:xfrm>
          <a:custGeom>
            <a:avLst/>
            <a:gdLst/>
            <a:ahLst/>
            <a:cxnLst/>
            <a:rect l="l" t="t" r="r" b="b"/>
            <a:pathLst>
              <a:path w="1033780" h="1035050">
                <a:moveTo>
                  <a:pt x="516636" y="0"/>
                </a:moveTo>
                <a:lnTo>
                  <a:pt x="469611" y="2114"/>
                </a:lnTo>
                <a:lnTo>
                  <a:pt x="423769" y="8336"/>
                </a:lnTo>
                <a:lnTo>
                  <a:pt x="379293" y="18482"/>
                </a:lnTo>
                <a:lnTo>
                  <a:pt x="336364" y="32369"/>
                </a:lnTo>
                <a:lnTo>
                  <a:pt x="295165" y="49816"/>
                </a:lnTo>
                <a:lnTo>
                  <a:pt x="255879" y="70640"/>
                </a:lnTo>
                <a:lnTo>
                  <a:pt x="218688" y="94657"/>
                </a:lnTo>
                <a:lnTo>
                  <a:pt x="183773" y="121685"/>
                </a:lnTo>
                <a:lnTo>
                  <a:pt x="151318" y="151542"/>
                </a:lnTo>
                <a:lnTo>
                  <a:pt x="121506" y="184045"/>
                </a:lnTo>
                <a:lnTo>
                  <a:pt x="94517" y="219011"/>
                </a:lnTo>
                <a:lnTo>
                  <a:pt x="70535" y="256257"/>
                </a:lnTo>
                <a:lnTo>
                  <a:pt x="49743" y="295602"/>
                </a:lnTo>
                <a:lnTo>
                  <a:pt x="32321" y="336861"/>
                </a:lnTo>
                <a:lnTo>
                  <a:pt x="18454" y="379853"/>
                </a:lnTo>
                <a:lnTo>
                  <a:pt x="8323" y="424395"/>
                </a:lnTo>
                <a:lnTo>
                  <a:pt x="2111" y="470304"/>
                </a:lnTo>
                <a:lnTo>
                  <a:pt x="0" y="517397"/>
                </a:lnTo>
                <a:lnTo>
                  <a:pt x="2111" y="564491"/>
                </a:lnTo>
                <a:lnTo>
                  <a:pt x="8323" y="610400"/>
                </a:lnTo>
                <a:lnTo>
                  <a:pt x="18454" y="654942"/>
                </a:lnTo>
                <a:lnTo>
                  <a:pt x="32321" y="697934"/>
                </a:lnTo>
                <a:lnTo>
                  <a:pt x="49743" y="739193"/>
                </a:lnTo>
                <a:lnTo>
                  <a:pt x="70535" y="778538"/>
                </a:lnTo>
                <a:lnTo>
                  <a:pt x="94517" y="815784"/>
                </a:lnTo>
                <a:lnTo>
                  <a:pt x="121506" y="850750"/>
                </a:lnTo>
                <a:lnTo>
                  <a:pt x="151318" y="883253"/>
                </a:lnTo>
                <a:lnTo>
                  <a:pt x="183773" y="913110"/>
                </a:lnTo>
                <a:lnTo>
                  <a:pt x="218688" y="940138"/>
                </a:lnTo>
                <a:lnTo>
                  <a:pt x="255879" y="964155"/>
                </a:lnTo>
                <a:lnTo>
                  <a:pt x="295165" y="984979"/>
                </a:lnTo>
                <a:lnTo>
                  <a:pt x="336364" y="1002426"/>
                </a:lnTo>
                <a:lnTo>
                  <a:pt x="379293" y="1016313"/>
                </a:lnTo>
                <a:lnTo>
                  <a:pt x="423769" y="1026459"/>
                </a:lnTo>
                <a:lnTo>
                  <a:pt x="469611" y="1032681"/>
                </a:lnTo>
                <a:lnTo>
                  <a:pt x="516636" y="1034796"/>
                </a:lnTo>
                <a:lnTo>
                  <a:pt x="563666" y="1032681"/>
                </a:lnTo>
                <a:lnTo>
                  <a:pt x="609512" y="1026459"/>
                </a:lnTo>
                <a:lnTo>
                  <a:pt x="653991" y="1016313"/>
                </a:lnTo>
                <a:lnTo>
                  <a:pt x="696922" y="1002426"/>
                </a:lnTo>
                <a:lnTo>
                  <a:pt x="738122" y="984979"/>
                </a:lnTo>
                <a:lnTo>
                  <a:pt x="777409" y="964155"/>
                </a:lnTo>
                <a:lnTo>
                  <a:pt x="814600" y="940138"/>
                </a:lnTo>
                <a:lnTo>
                  <a:pt x="849513" y="913110"/>
                </a:lnTo>
                <a:lnTo>
                  <a:pt x="881967" y="883253"/>
                </a:lnTo>
                <a:lnTo>
                  <a:pt x="911778" y="850750"/>
                </a:lnTo>
                <a:lnTo>
                  <a:pt x="938764" y="815784"/>
                </a:lnTo>
                <a:lnTo>
                  <a:pt x="962744" y="778538"/>
                </a:lnTo>
                <a:lnTo>
                  <a:pt x="983535" y="739193"/>
                </a:lnTo>
                <a:lnTo>
                  <a:pt x="1000954" y="697934"/>
                </a:lnTo>
                <a:lnTo>
                  <a:pt x="1014819" y="654942"/>
                </a:lnTo>
                <a:lnTo>
                  <a:pt x="1024949" y="610400"/>
                </a:lnTo>
                <a:lnTo>
                  <a:pt x="1031161" y="564491"/>
                </a:lnTo>
                <a:lnTo>
                  <a:pt x="1033272" y="517397"/>
                </a:lnTo>
                <a:lnTo>
                  <a:pt x="1031161" y="470304"/>
                </a:lnTo>
                <a:lnTo>
                  <a:pt x="1024949" y="424395"/>
                </a:lnTo>
                <a:lnTo>
                  <a:pt x="1014819" y="379853"/>
                </a:lnTo>
                <a:lnTo>
                  <a:pt x="1000954" y="336861"/>
                </a:lnTo>
                <a:lnTo>
                  <a:pt x="983535" y="295602"/>
                </a:lnTo>
                <a:lnTo>
                  <a:pt x="962744" y="256257"/>
                </a:lnTo>
                <a:lnTo>
                  <a:pt x="938764" y="219011"/>
                </a:lnTo>
                <a:lnTo>
                  <a:pt x="911778" y="184045"/>
                </a:lnTo>
                <a:lnTo>
                  <a:pt x="881967" y="151542"/>
                </a:lnTo>
                <a:lnTo>
                  <a:pt x="849513" y="121685"/>
                </a:lnTo>
                <a:lnTo>
                  <a:pt x="814600" y="94657"/>
                </a:lnTo>
                <a:lnTo>
                  <a:pt x="777409" y="70640"/>
                </a:lnTo>
                <a:lnTo>
                  <a:pt x="738122" y="49816"/>
                </a:lnTo>
                <a:lnTo>
                  <a:pt x="696922" y="32369"/>
                </a:lnTo>
                <a:lnTo>
                  <a:pt x="653991" y="18482"/>
                </a:lnTo>
                <a:lnTo>
                  <a:pt x="609512" y="8336"/>
                </a:lnTo>
                <a:lnTo>
                  <a:pt x="563666" y="2114"/>
                </a:lnTo>
                <a:lnTo>
                  <a:pt x="516636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1765807" y="4236719"/>
            <a:ext cx="534416" cy="10789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1855385" y="4594522"/>
            <a:ext cx="3886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13" dirty="0">
                <a:solidFill>
                  <a:srgbClr val="956FD4"/>
                </a:solidFill>
                <a:latin typeface="Segoe UI Light"/>
                <a:cs typeface="Segoe UI Light"/>
              </a:rPr>
              <a:t>iOS</a:t>
            </a:r>
            <a:endParaRPr sz="1867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40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4FC9E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034791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3E76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069428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79D4C8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6104065" y="6839340"/>
            <a:ext cx="2035387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5978" y="0"/>
                </a:lnTo>
              </a:path>
            </a:pathLst>
          </a:custGeom>
          <a:ln w="26877">
            <a:solidFill>
              <a:srgbClr val="B5A0D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138858" y="6839340"/>
            <a:ext cx="2036233" cy="0"/>
          </a:xfrm>
          <a:custGeom>
            <a:avLst/>
            <a:gdLst/>
            <a:ahLst/>
            <a:cxnLst/>
            <a:rect l="l" t="t" r="r" b="b"/>
            <a:pathLst>
              <a:path w="1527175">
                <a:moveTo>
                  <a:pt x="0" y="0"/>
                </a:moveTo>
                <a:lnTo>
                  <a:pt x="1526901" y="0"/>
                </a:lnTo>
              </a:path>
            </a:pathLst>
          </a:custGeom>
          <a:ln w="26877">
            <a:solidFill>
              <a:srgbClr val="F69681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0167799" y="6839340"/>
            <a:ext cx="2024380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8127" y="0"/>
                </a:lnTo>
              </a:path>
            </a:pathLst>
          </a:custGeom>
          <a:ln w="26877">
            <a:solidFill>
              <a:srgbClr val="F8D23B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14587" y="1647612"/>
            <a:ext cx="9878060" cy="83881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74121" marR="6773" indent="-457189">
              <a:spcBef>
                <a:spcPts val="140"/>
              </a:spcBef>
              <a:buFont typeface="Wingdings"/>
              <a:buChar char=""/>
              <a:tabLst>
                <a:tab pos="474121" algn="l"/>
              </a:tabLst>
            </a:pPr>
            <a:r>
              <a:rPr sz="2667" spc="-40" dirty="0">
                <a:solidFill>
                  <a:srgbClr val="505050"/>
                </a:solidFill>
                <a:latin typeface="Segoe UI Light"/>
                <a:cs typeface="Segoe UI Light"/>
              </a:rPr>
              <a:t>Traditional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app development takes </a:t>
            </a:r>
            <a:r>
              <a:rPr sz="2667" spc="-47" dirty="0">
                <a:solidFill>
                  <a:srgbClr val="505050"/>
                </a:solidFill>
                <a:latin typeface="Segoe UI Light"/>
                <a:cs typeface="Segoe UI Light"/>
              </a:rPr>
              <a:t>longer, </a:t>
            </a:r>
            <a:r>
              <a:rPr sz="2667" spc="-13" dirty="0">
                <a:solidFill>
                  <a:srgbClr val="505050"/>
                </a:solidFill>
                <a:latin typeface="Segoe UI Light"/>
                <a:cs typeface="Segoe UI Light"/>
              </a:rPr>
              <a:t>requires </a:t>
            </a:r>
            <a:r>
              <a:rPr sz="2667" dirty="0">
                <a:solidFill>
                  <a:srgbClr val="505050"/>
                </a:solidFill>
                <a:latin typeface="Segoe UI Light"/>
                <a:cs typeface="Segoe UI Light"/>
              </a:rPr>
              <a:t>multiple teams,  multiple IDEs, and cannot </a:t>
            </a:r>
            <a:r>
              <a:rPr sz="2667" spc="-7" dirty="0">
                <a:solidFill>
                  <a:srgbClr val="505050"/>
                </a:solidFill>
                <a:latin typeface="Segoe UI Light"/>
                <a:cs typeface="Segoe UI Light"/>
              </a:rPr>
              <a:t>share</a:t>
            </a:r>
            <a:r>
              <a:rPr sz="2667" spc="-12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667" spc="7" dirty="0">
                <a:solidFill>
                  <a:srgbClr val="505050"/>
                </a:solidFill>
                <a:latin typeface="Segoe UI Light"/>
                <a:cs typeface="Segoe UI Light"/>
              </a:rPr>
              <a:t>code</a:t>
            </a:r>
            <a:endParaRPr sz="2667" dirty="0">
              <a:solidFill>
                <a:srgbClr val="505050"/>
              </a:solidFill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14587" y="516216"/>
            <a:ext cx="6899487" cy="75576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800" spc="-6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Traditional </a:t>
            </a:r>
            <a:r>
              <a:rPr sz="4800" spc="-2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approach</a:t>
            </a:r>
            <a:r>
              <a:rPr sz="4800" spc="-13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sz="4800" spc="-7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[cons]</a:t>
            </a:r>
            <a:endParaRPr sz="4800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37679" y="4714239"/>
            <a:ext cx="4649893" cy="1561253"/>
          </a:xfrm>
          <a:custGeom>
            <a:avLst/>
            <a:gdLst/>
            <a:ahLst/>
            <a:cxnLst/>
            <a:rect l="l" t="t" r="r" b="b"/>
            <a:pathLst>
              <a:path w="3487420" h="1170939">
                <a:moveTo>
                  <a:pt x="0" y="1170432"/>
                </a:moveTo>
                <a:lnTo>
                  <a:pt x="3486912" y="1170432"/>
                </a:lnTo>
                <a:lnTo>
                  <a:pt x="3486912" y="0"/>
                </a:lnTo>
                <a:lnTo>
                  <a:pt x="0" y="0"/>
                </a:lnTo>
                <a:lnTo>
                  <a:pt x="0" y="1170432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/>
          <p:nvPr/>
        </p:nvSpPr>
        <p:spPr>
          <a:xfrm>
            <a:off x="6943853" y="4744043"/>
            <a:ext cx="3262207" cy="14537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dirty="0">
                <a:solidFill>
                  <a:srgbClr val="000080"/>
                </a:solidFill>
                <a:latin typeface="Calibri"/>
                <a:cs typeface="Calibri"/>
              </a:rPr>
              <a:t>double </a:t>
            </a:r>
            <a:r>
              <a:rPr sz="1867" spc="-20" dirty="0">
                <a:latin typeface="Calibri"/>
                <a:cs typeface="Calibri"/>
              </a:rPr>
              <a:t>computeTax(Item[]</a:t>
            </a:r>
            <a:r>
              <a:rPr sz="1867" spc="-60" dirty="0">
                <a:latin typeface="Calibri"/>
                <a:cs typeface="Calibri"/>
              </a:rPr>
              <a:t> </a:t>
            </a:r>
            <a:r>
              <a:rPr sz="1867" spc="-7" dirty="0">
                <a:latin typeface="Calibri"/>
                <a:cs typeface="Calibri"/>
              </a:rPr>
              <a:t>items)</a:t>
            </a:r>
            <a:endParaRPr sz="1867">
              <a:latin typeface="Calibri"/>
              <a:cs typeface="Calibri"/>
            </a:endParaRPr>
          </a:p>
          <a:p>
            <a:pPr marL="16933">
              <a:spcBef>
                <a:spcPts val="7"/>
              </a:spcBef>
            </a:pPr>
            <a:r>
              <a:rPr sz="1867" dirty="0">
                <a:latin typeface="Calibri"/>
                <a:cs typeface="Calibri"/>
              </a:rPr>
              <a:t>{</a:t>
            </a:r>
            <a:r>
              <a:rPr sz="1867" spc="400" dirty="0">
                <a:latin typeface="Calibri"/>
                <a:cs typeface="Calibri"/>
              </a:rPr>
              <a:t> </a:t>
            </a:r>
            <a:r>
              <a:rPr sz="1867" dirty="0">
                <a:latin typeface="Calibri"/>
                <a:cs typeface="Calibri"/>
              </a:rPr>
              <a:t>...</a:t>
            </a:r>
            <a:endParaRPr sz="1867">
              <a:latin typeface="Calibri"/>
              <a:cs typeface="Calibri"/>
            </a:endParaRPr>
          </a:p>
          <a:p>
            <a:pPr marL="175256"/>
            <a:r>
              <a:rPr sz="1867" b="1" spc="-13" dirty="0">
                <a:solidFill>
                  <a:srgbClr val="000080"/>
                </a:solidFill>
                <a:latin typeface="Calibri"/>
                <a:cs typeface="Calibri"/>
              </a:rPr>
              <a:t>for </a:t>
            </a:r>
            <a:r>
              <a:rPr sz="1867" spc="-13" dirty="0">
                <a:latin typeface="Calibri"/>
                <a:cs typeface="Calibri"/>
              </a:rPr>
              <a:t>(Item </a:t>
            </a:r>
            <a:r>
              <a:rPr sz="1867" spc="-7" dirty="0">
                <a:latin typeface="Calibri"/>
                <a:cs typeface="Calibri"/>
              </a:rPr>
              <a:t>item </a:t>
            </a:r>
            <a:r>
              <a:rPr sz="1867" dirty="0">
                <a:latin typeface="Calibri"/>
                <a:cs typeface="Calibri"/>
              </a:rPr>
              <a:t>:</a:t>
            </a:r>
            <a:r>
              <a:rPr sz="1867" spc="-27" dirty="0">
                <a:latin typeface="Calibri"/>
                <a:cs typeface="Calibri"/>
              </a:rPr>
              <a:t> </a:t>
            </a:r>
            <a:r>
              <a:rPr sz="1867" spc="-7" dirty="0">
                <a:latin typeface="Calibri"/>
                <a:cs typeface="Calibri"/>
              </a:rPr>
              <a:t>items)</a:t>
            </a:r>
            <a:endParaRPr sz="1867">
              <a:latin typeface="Calibri"/>
              <a:cs typeface="Calibri"/>
            </a:endParaRPr>
          </a:p>
          <a:p>
            <a:pPr marL="175256"/>
            <a:r>
              <a:rPr sz="1867" spc="7" dirty="0">
                <a:latin typeface="Calibri"/>
                <a:cs typeface="Calibri"/>
              </a:rPr>
              <a:t>...</a:t>
            </a:r>
            <a:endParaRPr sz="1867">
              <a:latin typeface="Calibri"/>
              <a:cs typeface="Calibri"/>
            </a:endParaRPr>
          </a:p>
          <a:p>
            <a:pPr marL="16933"/>
            <a:r>
              <a:rPr sz="1867" dirty="0">
                <a:latin typeface="Calibri"/>
                <a:cs typeface="Calibri"/>
              </a:rPr>
              <a:t>}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997185" y="5626608"/>
            <a:ext cx="735753" cy="735753"/>
          </a:xfrm>
          <a:custGeom>
            <a:avLst/>
            <a:gdLst/>
            <a:ahLst/>
            <a:cxnLst/>
            <a:rect l="l" t="t" r="r" b="b"/>
            <a:pathLst>
              <a:path w="551815" h="551814">
                <a:moveTo>
                  <a:pt x="275843" y="0"/>
                </a:moveTo>
                <a:lnTo>
                  <a:pt x="226246" y="4444"/>
                </a:lnTo>
                <a:lnTo>
                  <a:pt x="179570" y="17256"/>
                </a:lnTo>
                <a:lnTo>
                  <a:pt x="136595" y="37659"/>
                </a:lnTo>
                <a:lnTo>
                  <a:pt x="98098" y="64873"/>
                </a:lnTo>
                <a:lnTo>
                  <a:pt x="64856" y="98119"/>
                </a:lnTo>
                <a:lnTo>
                  <a:pt x="37648" y="136618"/>
                </a:lnTo>
                <a:lnTo>
                  <a:pt x="17251" y="179591"/>
                </a:lnTo>
                <a:lnTo>
                  <a:pt x="4442" y="226259"/>
                </a:lnTo>
                <a:lnTo>
                  <a:pt x="0" y="275844"/>
                </a:lnTo>
                <a:lnTo>
                  <a:pt x="4442" y="325428"/>
                </a:lnTo>
                <a:lnTo>
                  <a:pt x="17251" y="372096"/>
                </a:lnTo>
                <a:lnTo>
                  <a:pt x="37648" y="415069"/>
                </a:lnTo>
                <a:lnTo>
                  <a:pt x="64856" y="453568"/>
                </a:lnTo>
                <a:lnTo>
                  <a:pt x="98098" y="486814"/>
                </a:lnTo>
                <a:lnTo>
                  <a:pt x="136595" y="514028"/>
                </a:lnTo>
                <a:lnTo>
                  <a:pt x="179570" y="534431"/>
                </a:lnTo>
                <a:lnTo>
                  <a:pt x="226246" y="547243"/>
                </a:lnTo>
                <a:lnTo>
                  <a:pt x="275843" y="551688"/>
                </a:lnTo>
                <a:lnTo>
                  <a:pt x="325441" y="547243"/>
                </a:lnTo>
                <a:lnTo>
                  <a:pt x="372117" y="534431"/>
                </a:lnTo>
                <a:lnTo>
                  <a:pt x="415092" y="514028"/>
                </a:lnTo>
                <a:lnTo>
                  <a:pt x="453589" y="486814"/>
                </a:lnTo>
                <a:lnTo>
                  <a:pt x="486831" y="453568"/>
                </a:lnTo>
                <a:lnTo>
                  <a:pt x="514039" y="415069"/>
                </a:lnTo>
                <a:lnTo>
                  <a:pt x="534436" y="372096"/>
                </a:lnTo>
                <a:lnTo>
                  <a:pt x="547245" y="325428"/>
                </a:lnTo>
                <a:lnTo>
                  <a:pt x="551687" y="275844"/>
                </a:lnTo>
                <a:lnTo>
                  <a:pt x="547245" y="226259"/>
                </a:lnTo>
                <a:lnTo>
                  <a:pt x="534436" y="179591"/>
                </a:lnTo>
                <a:lnTo>
                  <a:pt x="514039" y="136618"/>
                </a:lnTo>
                <a:lnTo>
                  <a:pt x="486831" y="98119"/>
                </a:lnTo>
                <a:lnTo>
                  <a:pt x="453589" y="64873"/>
                </a:lnTo>
                <a:lnTo>
                  <a:pt x="415092" y="37659"/>
                </a:lnTo>
                <a:lnTo>
                  <a:pt x="372117" y="17256"/>
                </a:lnTo>
                <a:lnTo>
                  <a:pt x="325441" y="4444"/>
                </a:lnTo>
                <a:lnTo>
                  <a:pt x="275843" y="0"/>
                </a:lnTo>
                <a:close/>
              </a:path>
            </a:pathLst>
          </a:custGeom>
          <a:solidFill>
            <a:srgbClr val="A3C53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 txBox="1"/>
          <p:nvPr/>
        </p:nvSpPr>
        <p:spPr>
          <a:xfrm>
            <a:off x="11139592" y="5830350"/>
            <a:ext cx="4521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0" dirty="0">
                <a:solidFill>
                  <a:srgbClr val="FFFFFF"/>
                </a:solidFill>
                <a:latin typeface="Segoe UI Light"/>
                <a:cs typeface="Segoe UI Light"/>
              </a:rPr>
              <a:t>J</a:t>
            </a:r>
            <a:r>
              <a:rPr sz="1867" spc="-7" dirty="0">
                <a:solidFill>
                  <a:srgbClr val="FFFFFF"/>
                </a:solidFill>
                <a:latin typeface="Segoe UI Light"/>
                <a:cs typeface="Segoe UI Light"/>
              </a:rPr>
              <a:t>ava</a:t>
            </a:r>
            <a:endParaRPr sz="1867">
              <a:latin typeface="Segoe UI Light"/>
              <a:cs typeface="Segoe UI Ligh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9233" y="4714239"/>
            <a:ext cx="5663353" cy="1561253"/>
          </a:xfrm>
          <a:custGeom>
            <a:avLst/>
            <a:gdLst/>
            <a:ahLst/>
            <a:cxnLst/>
            <a:rect l="l" t="t" r="r" b="b"/>
            <a:pathLst>
              <a:path w="4247515" h="1170939">
                <a:moveTo>
                  <a:pt x="0" y="1170432"/>
                </a:moveTo>
                <a:lnTo>
                  <a:pt x="4247388" y="1170432"/>
                </a:lnTo>
                <a:lnTo>
                  <a:pt x="4247388" y="0"/>
                </a:lnTo>
                <a:lnTo>
                  <a:pt x="0" y="0"/>
                </a:lnTo>
                <a:lnTo>
                  <a:pt x="0" y="1170432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564218" y="4744043"/>
            <a:ext cx="3798993" cy="14537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7" dirty="0">
                <a:solidFill>
                  <a:srgbClr val="0433FF"/>
                </a:solidFill>
                <a:latin typeface="Calibri"/>
                <a:cs typeface="Calibri"/>
              </a:rPr>
              <a:t>func </a:t>
            </a:r>
            <a:r>
              <a:rPr sz="1867" spc="-20" dirty="0">
                <a:latin typeface="Calibri"/>
                <a:cs typeface="Calibri"/>
              </a:rPr>
              <a:t>computeTax(items: </a:t>
            </a:r>
            <a:r>
              <a:rPr sz="1867" spc="-7" dirty="0">
                <a:latin typeface="Calibri"/>
                <a:cs typeface="Calibri"/>
              </a:rPr>
              <a:t>[</a:t>
            </a:r>
            <a:r>
              <a:rPr sz="1600" spc="-7" dirty="0">
                <a:solidFill>
                  <a:srgbClr val="3494AE"/>
                </a:solidFill>
                <a:latin typeface="Calibri"/>
                <a:cs typeface="Calibri"/>
              </a:rPr>
              <a:t>Item</a:t>
            </a:r>
            <a:r>
              <a:rPr sz="1867" spc="-7" dirty="0">
                <a:latin typeface="Calibri"/>
                <a:cs typeface="Calibri"/>
              </a:rPr>
              <a:t>]) </a:t>
            </a:r>
            <a:r>
              <a:rPr sz="1867" dirty="0">
                <a:latin typeface="Calibri"/>
                <a:cs typeface="Calibri"/>
              </a:rPr>
              <a:t>-&gt;</a:t>
            </a:r>
            <a:r>
              <a:rPr sz="1867" spc="67" dirty="0"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494AE"/>
                </a:solidFill>
                <a:latin typeface="Calibri"/>
                <a:cs typeface="Calibri"/>
              </a:rPr>
              <a:t>Double</a:t>
            </a:r>
            <a:endParaRPr sz="1600">
              <a:latin typeface="Calibri"/>
              <a:cs typeface="Calibri"/>
            </a:endParaRPr>
          </a:p>
          <a:p>
            <a:pPr marL="16933">
              <a:spcBef>
                <a:spcPts val="7"/>
              </a:spcBef>
            </a:pPr>
            <a:r>
              <a:rPr sz="1867" dirty="0">
                <a:latin typeface="Calibri"/>
                <a:cs typeface="Calibri"/>
              </a:rPr>
              <a:t>{</a:t>
            </a:r>
            <a:r>
              <a:rPr sz="1867" spc="400" dirty="0">
                <a:latin typeface="Calibri"/>
                <a:cs typeface="Calibri"/>
              </a:rPr>
              <a:t> </a:t>
            </a:r>
            <a:r>
              <a:rPr sz="1867" dirty="0">
                <a:latin typeface="Calibri"/>
                <a:cs typeface="Calibri"/>
              </a:rPr>
              <a:t>...</a:t>
            </a:r>
            <a:endParaRPr sz="1867">
              <a:latin typeface="Calibri"/>
              <a:cs typeface="Calibri"/>
            </a:endParaRPr>
          </a:p>
          <a:p>
            <a:pPr marL="175256"/>
            <a:r>
              <a:rPr sz="1467" spc="-7" dirty="0">
                <a:solidFill>
                  <a:srgbClr val="0433FF"/>
                </a:solidFill>
                <a:latin typeface="Calibri"/>
                <a:cs typeface="Calibri"/>
              </a:rPr>
              <a:t>for </a:t>
            </a:r>
            <a:r>
              <a:rPr sz="1867" spc="-7" dirty="0">
                <a:latin typeface="Calibri"/>
                <a:cs typeface="Calibri"/>
              </a:rPr>
              <a:t>item </a:t>
            </a:r>
            <a:r>
              <a:rPr sz="1467" spc="-7" dirty="0">
                <a:solidFill>
                  <a:srgbClr val="0433FF"/>
                </a:solidFill>
                <a:latin typeface="Calibri"/>
                <a:cs typeface="Calibri"/>
              </a:rPr>
              <a:t>in</a:t>
            </a:r>
            <a:r>
              <a:rPr sz="1467" spc="140" dirty="0">
                <a:solidFill>
                  <a:srgbClr val="0433FF"/>
                </a:solidFill>
                <a:latin typeface="Calibri"/>
                <a:cs typeface="Calibri"/>
              </a:rPr>
              <a:t> </a:t>
            </a:r>
            <a:r>
              <a:rPr sz="1867" spc="-7" dirty="0">
                <a:latin typeface="Calibri"/>
                <a:cs typeface="Calibri"/>
              </a:rPr>
              <a:t>items</a:t>
            </a:r>
            <a:endParaRPr sz="1867">
              <a:latin typeface="Calibri"/>
              <a:cs typeface="Calibri"/>
            </a:endParaRPr>
          </a:p>
          <a:p>
            <a:pPr marL="175256"/>
            <a:r>
              <a:rPr sz="1867" spc="7" dirty="0">
                <a:latin typeface="Calibri"/>
                <a:cs typeface="Calibri"/>
              </a:rPr>
              <a:t>...</a:t>
            </a:r>
            <a:endParaRPr sz="1867">
              <a:latin typeface="Calibri"/>
              <a:cs typeface="Calibri"/>
            </a:endParaRPr>
          </a:p>
          <a:p>
            <a:pPr marL="16933"/>
            <a:r>
              <a:rPr sz="1867" dirty="0">
                <a:latin typeface="Calibri"/>
                <a:cs typeface="Calibri"/>
              </a:rPr>
              <a:t>}</a:t>
            </a:r>
            <a:endParaRPr sz="1867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53455" y="5626608"/>
            <a:ext cx="734060" cy="735753"/>
          </a:xfrm>
          <a:custGeom>
            <a:avLst/>
            <a:gdLst/>
            <a:ahLst/>
            <a:cxnLst/>
            <a:rect l="l" t="t" r="r" b="b"/>
            <a:pathLst>
              <a:path w="550545" h="551814">
                <a:moveTo>
                  <a:pt x="275082" y="0"/>
                </a:moveTo>
                <a:lnTo>
                  <a:pt x="225643" y="4444"/>
                </a:lnTo>
                <a:lnTo>
                  <a:pt x="179109" y="17256"/>
                </a:lnTo>
                <a:lnTo>
                  <a:pt x="136256" y="37659"/>
                </a:lnTo>
                <a:lnTo>
                  <a:pt x="97863" y="64873"/>
                </a:lnTo>
                <a:lnTo>
                  <a:pt x="64706" y="98119"/>
                </a:lnTo>
                <a:lnTo>
                  <a:pt x="37563" y="136618"/>
                </a:lnTo>
                <a:lnTo>
                  <a:pt x="17213" y="179591"/>
                </a:lnTo>
                <a:lnTo>
                  <a:pt x="4432" y="226259"/>
                </a:lnTo>
                <a:lnTo>
                  <a:pt x="0" y="275844"/>
                </a:lnTo>
                <a:lnTo>
                  <a:pt x="4432" y="325428"/>
                </a:lnTo>
                <a:lnTo>
                  <a:pt x="17213" y="372096"/>
                </a:lnTo>
                <a:lnTo>
                  <a:pt x="37563" y="415069"/>
                </a:lnTo>
                <a:lnTo>
                  <a:pt x="64706" y="453568"/>
                </a:lnTo>
                <a:lnTo>
                  <a:pt x="97863" y="486814"/>
                </a:lnTo>
                <a:lnTo>
                  <a:pt x="136256" y="514028"/>
                </a:lnTo>
                <a:lnTo>
                  <a:pt x="179109" y="534431"/>
                </a:lnTo>
                <a:lnTo>
                  <a:pt x="225643" y="547243"/>
                </a:lnTo>
                <a:lnTo>
                  <a:pt x="275082" y="551688"/>
                </a:lnTo>
                <a:lnTo>
                  <a:pt x="324520" y="547243"/>
                </a:lnTo>
                <a:lnTo>
                  <a:pt x="371054" y="534431"/>
                </a:lnTo>
                <a:lnTo>
                  <a:pt x="413907" y="514028"/>
                </a:lnTo>
                <a:lnTo>
                  <a:pt x="452300" y="486814"/>
                </a:lnTo>
                <a:lnTo>
                  <a:pt x="485457" y="453568"/>
                </a:lnTo>
                <a:lnTo>
                  <a:pt x="512600" y="415069"/>
                </a:lnTo>
                <a:lnTo>
                  <a:pt x="532950" y="372096"/>
                </a:lnTo>
                <a:lnTo>
                  <a:pt x="545731" y="325428"/>
                </a:lnTo>
                <a:lnTo>
                  <a:pt x="550163" y="275844"/>
                </a:lnTo>
                <a:lnTo>
                  <a:pt x="545731" y="226259"/>
                </a:lnTo>
                <a:lnTo>
                  <a:pt x="532950" y="179591"/>
                </a:lnTo>
                <a:lnTo>
                  <a:pt x="512600" y="136618"/>
                </a:lnTo>
                <a:lnTo>
                  <a:pt x="485457" y="98119"/>
                </a:lnTo>
                <a:lnTo>
                  <a:pt x="452300" y="64873"/>
                </a:lnTo>
                <a:lnTo>
                  <a:pt x="413907" y="37659"/>
                </a:lnTo>
                <a:lnTo>
                  <a:pt x="371054" y="17256"/>
                </a:lnTo>
                <a:lnTo>
                  <a:pt x="324520" y="4444"/>
                </a:lnTo>
                <a:lnTo>
                  <a:pt x="275082" y="0"/>
                </a:lnTo>
                <a:close/>
              </a:path>
            </a:pathLst>
          </a:custGeom>
          <a:solidFill>
            <a:srgbClr val="966FD4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5665723" y="5830350"/>
            <a:ext cx="5080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7" dirty="0">
                <a:solidFill>
                  <a:srgbClr val="FFFFFF"/>
                </a:solidFill>
                <a:latin typeface="Segoe UI Light"/>
                <a:cs typeface="Segoe UI Light"/>
              </a:rPr>
              <a:t>Sw</a:t>
            </a:r>
            <a:r>
              <a:rPr sz="1867" spc="13" dirty="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sz="1867" spc="4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867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endParaRPr sz="1867">
              <a:latin typeface="Segoe UI Light"/>
              <a:cs typeface="Segoe UI Ligh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34815" y="2980943"/>
            <a:ext cx="4355253" cy="1561253"/>
          </a:xfrm>
          <a:custGeom>
            <a:avLst/>
            <a:gdLst/>
            <a:ahLst/>
            <a:cxnLst/>
            <a:rect l="l" t="t" r="r" b="b"/>
            <a:pathLst>
              <a:path w="3266440" h="1170939">
                <a:moveTo>
                  <a:pt x="0" y="1170432"/>
                </a:moveTo>
                <a:lnTo>
                  <a:pt x="3265932" y="1170432"/>
                </a:lnTo>
                <a:lnTo>
                  <a:pt x="3265932" y="0"/>
                </a:lnTo>
                <a:lnTo>
                  <a:pt x="0" y="0"/>
                </a:lnTo>
                <a:lnTo>
                  <a:pt x="0" y="1170432"/>
                </a:lnTo>
                <a:close/>
              </a:path>
            </a:pathLst>
          </a:custGeom>
          <a:ln w="9144">
            <a:solidFill>
              <a:srgbClr val="5F6D6E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/>
          <p:nvPr/>
        </p:nvSpPr>
        <p:spPr>
          <a:xfrm>
            <a:off x="3840649" y="3011932"/>
            <a:ext cx="4103793" cy="14537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solidFill>
                  <a:srgbClr val="0000FF"/>
                </a:solidFill>
                <a:latin typeface="Consolas"/>
                <a:cs typeface="Consolas"/>
              </a:rPr>
              <a:t>double </a:t>
            </a:r>
            <a:r>
              <a:rPr sz="1867" dirty="0">
                <a:solidFill>
                  <a:srgbClr val="212121"/>
                </a:solidFill>
                <a:latin typeface="Consolas"/>
                <a:cs typeface="Consolas"/>
              </a:rPr>
              <a:t>ComputeTax</a:t>
            </a:r>
            <a:r>
              <a:rPr sz="1867" dirty="0">
                <a:latin typeface="Consolas"/>
                <a:cs typeface="Consolas"/>
              </a:rPr>
              <a:t>(</a:t>
            </a:r>
            <a:r>
              <a:rPr sz="1867" dirty="0">
                <a:solidFill>
                  <a:srgbClr val="2B8FAE"/>
                </a:solidFill>
                <a:latin typeface="Consolas"/>
                <a:cs typeface="Consolas"/>
              </a:rPr>
              <a:t>Item</a:t>
            </a:r>
            <a:r>
              <a:rPr sz="1867" dirty="0">
                <a:latin typeface="Consolas"/>
                <a:cs typeface="Consolas"/>
              </a:rPr>
              <a:t>[]</a:t>
            </a:r>
            <a:r>
              <a:rPr sz="1867" spc="7" dirty="0">
                <a:latin typeface="Consolas"/>
                <a:cs typeface="Consolas"/>
              </a:rPr>
              <a:t> </a:t>
            </a:r>
            <a:r>
              <a:rPr sz="1867" spc="7" dirty="0">
                <a:solidFill>
                  <a:srgbClr val="212121"/>
                </a:solidFill>
                <a:latin typeface="Consolas"/>
                <a:cs typeface="Consolas"/>
              </a:rPr>
              <a:t>items</a:t>
            </a:r>
            <a:r>
              <a:rPr sz="1867" spc="7" dirty="0">
                <a:latin typeface="Consolas"/>
                <a:cs typeface="Consolas"/>
              </a:rPr>
              <a:t>)</a:t>
            </a:r>
            <a:endParaRPr sz="1867">
              <a:latin typeface="Consolas"/>
              <a:cs typeface="Consolas"/>
            </a:endParaRPr>
          </a:p>
          <a:p>
            <a:pPr marL="16933">
              <a:spcBef>
                <a:spcPts val="7"/>
              </a:spcBef>
            </a:pPr>
            <a:r>
              <a:rPr sz="1867" dirty="0">
                <a:latin typeface="Consolas"/>
                <a:cs typeface="Consolas"/>
              </a:rPr>
              <a:t>{</a:t>
            </a:r>
            <a:r>
              <a:rPr sz="1867" spc="-7" dirty="0">
                <a:latin typeface="Consolas"/>
                <a:cs typeface="Consolas"/>
              </a:rPr>
              <a:t> </a:t>
            </a:r>
            <a:r>
              <a:rPr sz="1867" dirty="0">
                <a:latin typeface="Consolas"/>
                <a:cs typeface="Consolas"/>
              </a:rPr>
              <a:t>...</a:t>
            </a:r>
            <a:endParaRPr sz="1867">
              <a:latin typeface="Consolas"/>
              <a:cs typeface="Consolas"/>
            </a:endParaRPr>
          </a:p>
          <a:p>
            <a:pPr marL="278546"/>
            <a:r>
              <a:rPr sz="1867" dirty="0">
                <a:solidFill>
                  <a:srgbClr val="0000FF"/>
                </a:solidFill>
                <a:latin typeface="Consolas"/>
                <a:cs typeface="Consolas"/>
              </a:rPr>
              <a:t>foreach </a:t>
            </a:r>
            <a:r>
              <a:rPr sz="1867" dirty="0">
                <a:latin typeface="Consolas"/>
                <a:cs typeface="Consolas"/>
              </a:rPr>
              <a:t>(</a:t>
            </a:r>
            <a:r>
              <a:rPr sz="1867" dirty="0">
                <a:solidFill>
                  <a:srgbClr val="0000FF"/>
                </a:solidFill>
                <a:latin typeface="Consolas"/>
                <a:cs typeface="Consolas"/>
              </a:rPr>
              <a:t>var </a:t>
            </a:r>
            <a:r>
              <a:rPr sz="1867" dirty="0">
                <a:solidFill>
                  <a:srgbClr val="212121"/>
                </a:solidFill>
                <a:latin typeface="Consolas"/>
                <a:cs typeface="Consolas"/>
              </a:rPr>
              <a:t>item </a:t>
            </a:r>
            <a:r>
              <a:rPr sz="1867" dirty="0">
                <a:solidFill>
                  <a:srgbClr val="0000FF"/>
                </a:solidFill>
                <a:latin typeface="Consolas"/>
                <a:cs typeface="Consolas"/>
              </a:rPr>
              <a:t>in</a:t>
            </a:r>
            <a:r>
              <a:rPr sz="1867" spc="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1867" dirty="0">
                <a:solidFill>
                  <a:srgbClr val="212121"/>
                </a:solidFill>
                <a:latin typeface="Consolas"/>
                <a:cs typeface="Consolas"/>
              </a:rPr>
              <a:t>items</a:t>
            </a:r>
            <a:r>
              <a:rPr sz="1867" dirty="0">
                <a:latin typeface="Consolas"/>
                <a:cs typeface="Consolas"/>
              </a:rPr>
              <a:t>)</a:t>
            </a:r>
            <a:endParaRPr sz="1867">
              <a:latin typeface="Consolas"/>
              <a:cs typeface="Consolas"/>
            </a:endParaRPr>
          </a:p>
          <a:p>
            <a:pPr marL="278546"/>
            <a:r>
              <a:rPr sz="1867" dirty="0">
                <a:solidFill>
                  <a:srgbClr val="212121"/>
                </a:solidFill>
                <a:latin typeface="Consolas"/>
                <a:cs typeface="Consolas"/>
              </a:rPr>
              <a:t>...</a:t>
            </a:r>
            <a:endParaRPr sz="1867">
              <a:latin typeface="Consolas"/>
              <a:cs typeface="Consolas"/>
            </a:endParaRPr>
          </a:p>
          <a:p>
            <a:pPr marL="16933"/>
            <a:r>
              <a:rPr sz="1867" dirty="0">
                <a:latin typeface="Consolas"/>
                <a:cs typeface="Consolas"/>
              </a:rPr>
              <a:t>}</a:t>
            </a:r>
            <a:endParaRPr sz="1867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21601" y="3893311"/>
            <a:ext cx="735753" cy="734060"/>
          </a:xfrm>
          <a:custGeom>
            <a:avLst/>
            <a:gdLst/>
            <a:ahLst/>
            <a:cxnLst/>
            <a:rect l="l" t="t" r="r" b="b"/>
            <a:pathLst>
              <a:path w="551814" h="550545">
                <a:moveTo>
                  <a:pt x="275844" y="0"/>
                </a:moveTo>
                <a:lnTo>
                  <a:pt x="226246" y="4432"/>
                </a:lnTo>
                <a:lnTo>
                  <a:pt x="179570" y="17213"/>
                </a:lnTo>
                <a:lnTo>
                  <a:pt x="136595" y="37563"/>
                </a:lnTo>
                <a:lnTo>
                  <a:pt x="98098" y="64706"/>
                </a:lnTo>
                <a:lnTo>
                  <a:pt x="64856" y="97863"/>
                </a:lnTo>
                <a:lnTo>
                  <a:pt x="37648" y="136256"/>
                </a:lnTo>
                <a:lnTo>
                  <a:pt x="17251" y="179109"/>
                </a:lnTo>
                <a:lnTo>
                  <a:pt x="4442" y="225643"/>
                </a:lnTo>
                <a:lnTo>
                  <a:pt x="0" y="275082"/>
                </a:lnTo>
                <a:lnTo>
                  <a:pt x="4442" y="324520"/>
                </a:lnTo>
                <a:lnTo>
                  <a:pt x="17251" y="371054"/>
                </a:lnTo>
                <a:lnTo>
                  <a:pt x="37648" y="413907"/>
                </a:lnTo>
                <a:lnTo>
                  <a:pt x="64856" y="452300"/>
                </a:lnTo>
                <a:lnTo>
                  <a:pt x="98098" y="485457"/>
                </a:lnTo>
                <a:lnTo>
                  <a:pt x="136595" y="512600"/>
                </a:lnTo>
                <a:lnTo>
                  <a:pt x="179570" y="532950"/>
                </a:lnTo>
                <a:lnTo>
                  <a:pt x="226246" y="545731"/>
                </a:lnTo>
                <a:lnTo>
                  <a:pt x="275844" y="550164"/>
                </a:lnTo>
                <a:lnTo>
                  <a:pt x="325441" y="545731"/>
                </a:lnTo>
                <a:lnTo>
                  <a:pt x="372117" y="532950"/>
                </a:lnTo>
                <a:lnTo>
                  <a:pt x="415092" y="512600"/>
                </a:lnTo>
                <a:lnTo>
                  <a:pt x="453589" y="485457"/>
                </a:lnTo>
                <a:lnTo>
                  <a:pt x="486831" y="452300"/>
                </a:lnTo>
                <a:lnTo>
                  <a:pt x="514039" y="413907"/>
                </a:lnTo>
                <a:lnTo>
                  <a:pt x="534436" y="371054"/>
                </a:lnTo>
                <a:lnTo>
                  <a:pt x="547245" y="324520"/>
                </a:lnTo>
                <a:lnTo>
                  <a:pt x="551688" y="275082"/>
                </a:lnTo>
                <a:lnTo>
                  <a:pt x="547245" y="225643"/>
                </a:lnTo>
                <a:lnTo>
                  <a:pt x="534436" y="179109"/>
                </a:lnTo>
                <a:lnTo>
                  <a:pt x="514039" y="136256"/>
                </a:lnTo>
                <a:lnTo>
                  <a:pt x="486831" y="97863"/>
                </a:lnTo>
                <a:lnTo>
                  <a:pt x="453589" y="64706"/>
                </a:lnTo>
                <a:lnTo>
                  <a:pt x="415092" y="37563"/>
                </a:lnTo>
                <a:lnTo>
                  <a:pt x="372117" y="17213"/>
                </a:lnTo>
                <a:lnTo>
                  <a:pt x="325441" y="4432"/>
                </a:lnTo>
                <a:lnTo>
                  <a:pt x="275844" y="0"/>
                </a:lnTo>
                <a:close/>
              </a:path>
            </a:pathLst>
          </a:custGeom>
          <a:solidFill>
            <a:srgbClr val="00ACF1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 txBox="1"/>
          <p:nvPr/>
        </p:nvSpPr>
        <p:spPr>
          <a:xfrm>
            <a:off x="7924122" y="4096174"/>
            <a:ext cx="3310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20" dirty="0">
                <a:solidFill>
                  <a:srgbClr val="FFFFFF"/>
                </a:solidFill>
                <a:latin typeface="Segoe UI Light"/>
                <a:cs typeface="Segoe UI Light"/>
              </a:rPr>
              <a:t>C#</a:t>
            </a:r>
            <a:endParaRPr sz="1867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1899</Words>
  <Application>Microsoft Office PowerPoint</Application>
  <PresentationFormat>Widescreen</PresentationFormat>
  <Paragraphs>306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Calibri</vt:lpstr>
      <vt:lpstr>Calibri Light</vt:lpstr>
      <vt:lpstr>Consolas</vt:lpstr>
      <vt:lpstr>Segoe UI</vt:lpstr>
      <vt:lpstr>Segoe UI Light</vt:lpstr>
      <vt:lpstr>Segoe UI 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Mobile app trends</vt:lpstr>
      <vt:lpstr>Traditional approach [definition]</vt:lpstr>
      <vt:lpstr>Traditional approach [cons]</vt:lpstr>
      <vt:lpstr>Traditional approach [pros]</vt:lpstr>
      <vt:lpstr>What is Xamarin?</vt:lpstr>
      <vt:lpstr>Xamarin tools</vt:lpstr>
      <vt:lpstr>Xamarin development approaches</vt:lpstr>
      <vt:lpstr>Xamarin.iOS and Xamarin.Android</vt:lpstr>
      <vt:lpstr>Xamarin.iOS – 100% API Coverage</vt:lpstr>
      <vt:lpstr>Xamarin.Android – 100% API Coverage</vt:lpstr>
      <vt:lpstr>Windows</vt:lpstr>
      <vt:lpstr>Platform libraries</vt:lpstr>
      <vt:lpstr>Xamarin performance</vt:lpstr>
      <vt:lpstr>Xamarin.Forms</vt:lpstr>
      <vt:lpstr>Included in Xamarin.Forms</vt:lpstr>
      <vt:lpstr>Native controls are used at runtime</vt:lpstr>
      <vt:lpstr>Xamarin.Forms platform support</vt:lpstr>
      <vt:lpstr>Beautiful apps in less time</vt:lpstr>
      <vt:lpstr>Open Source – open.xamarin.com</vt:lpstr>
      <vt:lpstr>One code base, unlimited possibilities</vt:lpstr>
      <vt:lpstr>Install Xamarin</vt:lpstr>
      <vt:lpstr>Before we start…</vt:lpstr>
      <vt:lpstr>Supported operating systems</vt:lpstr>
      <vt:lpstr>Install on Windows</vt:lpstr>
      <vt:lpstr>Install on a Mac</vt:lpstr>
      <vt:lpstr>Visual Studio Enterprise benefits</vt:lpstr>
      <vt:lpstr>Keep Xamarin up to date</vt:lpstr>
      <vt:lpstr>Xamarin macOS release channels</vt:lpstr>
      <vt:lpstr>Xamarin pre-release on Windows</vt:lpstr>
      <vt:lpstr>PowerPoint Presentation</vt:lpstr>
      <vt:lpstr>Connecting to Mac Agent</vt:lpstr>
      <vt:lpstr>Connecting to the Mac</vt:lpstr>
      <vt:lpstr>Troubleshooting Xamarin Mac Agent</vt:lpstr>
      <vt:lpstr>Running your applications</vt:lpstr>
      <vt:lpstr>Running iOS apps</vt:lpstr>
      <vt:lpstr>Remoted iOS Simulator (for Windows)</vt:lpstr>
      <vt:lpstr>Running Android apps</vt:lpstr>
      <vt:lpstr>Installing the Google emulators</vt:lpstr>
      <vt:lpstr>Creating a new Google emulator</vt:lpstr>
      <vt:lpstr>Running apps on Android emulators</vt:lpstr>
      <vt:lpstr>Running UWP apps (Windows)</vt:lpstr>
      <vt:lpstr>Using a real device</vt:lpstr>
      <vt:lpstr>Selecting a device or emulator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Haulio - Eng Teong</dc:creator>
  <cp:lastModifiedBy>Haulio - Eng Teong</cp:lastModifiedBy>
  <cp:revision>10</cp:revision>
  <dcterms:created xsi:type="dcterms:W3CDTF">2019-01-12T11:40:56Z</dcterms:created>
  <dcterms:modified xsi:type="dcterms:W3CDTF">2019-01-12T13:09:07Z</dcterms:modified>
</cp:coreProperties>
</file>